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4"/>
  </p:notesMasterIdLst>
  <p:sldIdLst>
    <p:sldId id="266" r:id="rId5"/>
    <p:sldId id="258" r:id="rId6"/>
    <p:sldId id="259" r:id="rId7"/>
    <p:sldId id="278" r:id="rId8"/>
    <p:sldId id="265" r:id="rId9"/>
    <p:sldId id="269" r:id="rId10"/>
    <p:sldId id="298" r:id="rId11"/>
    <p:sldId id="310" r:id="rId12"/>
    <p:sldId id="309" r:id="rId13"/>
    <p:sldId id="324" r:id="rId14"/>
    <p:sldId id="330" r:id="rId15"/>
    <p:sldId id="331" r:id="rId16"/>
    <p:sldId id="332" r:id="rId17"/>
    <p:sldId id="333" r:id="rId18"/>
    <p:sldId id="341" r:id="rId19"/>
    <p:sldId id="335" r:id="rId20"/>
    <p:sldId id="346" r:id="rId21"/>
    <p:sldId id="347" r:id="rId22"/>
    <p:sldId id="348" r:id="rId23"/>
    <p:sldId id="344" r:id="rId24"/>
    <p:sldId id="352" r:id="rId25"/>
    <p:sldId id="354" r:id="rId26"/>
    <p:sldId id="353" r:id="rId27"/>
    <p:sldId id="357" r:id="rId28"/>
    <p:sldId id="360" r:id="rId29"/>
    <p:sldId id="356" r:id="rId30"/>
    <p:sldId id="340" r:id="rId31"/>
    <p:sldId id="349" r:id="rId32"/>
    <p:sldId id="350" r:id="rId33"/>
    <p:sldId id="314" r:id="rId34"/>
    <p:sldId id="351" r:id="rId35"/>
    <p:sldId id="320" r:id="rId36"/>
    <p:sldId id="315" r:id="rId37"/>
    <p:sldId id="322" r:id="rId38"/>
    <p:sldId id="311" r:id="rId39"/>
    <p:sldId id="318" r:id="rId40"/>
    <p:sldId id="323" r:id="rId41"/>
    <p:sldId id="307" r:id="rId42"/>
    <p:sldId id="317" r:id="rId43"/>
    <p:sldId id="359" r:id="rId44"/>
    <p:sldId id="358" r:id="rId45"/>
    <p:sldId id="336" r:id="rId46"/>
    <p:sldId id="306" r:id="rId47"/>
    <p:sldId id="305" r:id="rId48"/>
    <p:sldId id="304" r:id="rId49"/>
    <p:sldId id="272" r:id="rId50"/>
    <p:sldId id="297" r:id="rId51"/>
    <p:sldId id="296" r:id="rId52"/>
    <p:sldId id="280" r:id="rId53"/>
    <p:sldId id="292" r:id="rId54"/>
    <p:sldId id="290" r:id="rId55"/>
    <p:sldId id="363" r:id="rId56"/>
    <p:sldId id="268" r:id="rId57"/>
    <p:sldId id="267" r:id="rId58"/>
    <p:sldId id="289" r:id="rId59"/>
    <p:sldId id="270" r:id="rId60"/>
    <p:sldId id="361" r:id="rId61"/>
    <p:sldId id="362" r:id="rId62"/>
    <p:sldId id="326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87CA"/>
    <a:srgbClr val="569ED9"/>
    <a:srgbClr val="FFD548"/>
    <a:srgbClr val="FFA0D8"/>
    <a:srgbClr val="FAAF92"/>
    <a:srgbClr val="FAB783"/>
    <a:srgbClr val="1DC37D"/>
    <a:srgbClr val="292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01553-3F24-7A48-99F1-EA408A955DF7}" v="11251" dt="2021-02-06T15:51:13.224"/>
    <p1510:client id="{058CCF5C-AA20-4344-B869-44FD00E85E17}" v="5887" dt="2021-02-06T15:20:10.295"/>
    <p1510:client id="{0BB6EDCA-A128-96ED-2F1D-094A2EE4E59E}" v="19" dt="2021-02-06T13:41:26.945"/>
    <p1510:client id="{284C1B0A-37EF-1706-737A-3F95F80AAC9B}" v="4" dt="2021-02-06T09:28:31.033"/>
    <p1510:client id="{31F4935F-887C-B237-C4C8-4F8486F73755}" v="237" dt="2021-02-06T13:57:47.395"/>
    <p1510:client id="{428311D0-5947-4BBF-74FA-B9CAA9722CB8}" v="101" dt="2021-02-06T08:46:09.340"/>
    <p1510:client id="{5DD9D4DA-A443-F592-591C-E2D45A95C873}" v="3131" dt="2021-02-06T09:15:38.813"/>
    <p1510:client id="{608CA32D-9DD0-20EB-1365-2832AA513849}" v="7069" dt="2021-02-06T14:58:02.095"/>
    <p1510:client id="{75726A27-5703-49C7-B606-E960F47E726E}" v="15" dt="2021-02-06T15:08:08.950"/>
    <p1510:client id="{7652861E-26A1-1652-DA3E-9E90531CE151}" v="300" dt="2021-02-06T13:46:06.652"/>
    <p1510:client id="{79E3791A-A46C-215D-3828-A36C2B451138}" v="350" dt="2021-02-06T14:14:31.070"/>
    <p1510:client id="{85D47682-4F3A-66FE-CD53-F1B298F06E71}" v="3398" dt="2021-02-06T15:27:16.991"/>
    <p1510:client id="{8EDD2B34-DA51-FA8F-5A35-411BE3A418DF}" v="219" dt="2021-02-06T12:42:08.769"/>
    <p1510:client id="{961318D2-7D8C-FAB5-CE4E-BA1F8E64DD45}" v="753" dt="2021-02-06T12:33:08.146"/>
    <p1510:client id="{975596B5-1AC9-C814-9BE6-11D89FC74486}" v="109" dt="2021-02-06T14:17:56.029"/>
    <p1510:client id="{A42A44AE-1E0C-FFD7-68C9-ADD028B11764}" v="157" dt="2021-02-06T05:23:27.506"/>
    <p1510:client id="{A7BCBD5E-C4E0-EB71-2622-296FE25D4F7E}" v="32" dt="2021-02-06T05:43:50.632"/>
    <p1510:client id="{D2AED2ED-8ECC-BF97-FA04-3807CE3E95AE}" v="3701" dt="2021-02-06T08:54:22.324"/>
    <p1510:client id="{E1CE2521-831A-5D83-2918-B421DFB2798A}" v="41" dt="2021-02-06T15:08:18.275"/>
    <p1510:client id="{E827B356-BA69-9EF7-801F-1EA070906C30}" v="3" dt="2021-02-06T15:01:42.884"/>
    <p1510:client id="{F2B5BF93-AE9C-CC3F-9C1C-F712F3316268}" v="1083" dt="2021-02-06T09:26:59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7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921B3-513F-4AA4-BF72-7508CACCBB95}" type="datetimeFigureOut">
              <a:rPr lang="en-US" altLang="ko-KR"/>
              <a:t>2/7/2021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925BE-1CE9-4425-9B78-BBD72C5EDD86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917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0370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들어주셔서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5958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들어주셔서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8434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들어주셔서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7857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들어주셔서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9186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들어주셔서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4601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들어주셔서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8471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들어주셔서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6469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들어주셔서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9204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인증서버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유저서버에서 요청을 받아 인증코드를 가입을 시도한 사용자의 이메일로 보내준다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로그인시 </a:t>
            </a:r>
            <a:r>
              <a:rPr lang="ko-KR" alt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유저서버에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토큰을 발급하고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레디스에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해당 토큰을 관리한다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311E0-D023-4A44-9742-0A2E04A195F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820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</a:t>
            </a:r>
            <a:r>
              <a:rPr lang="ko-KR" altLang="en-US" err="1"/>
              <a:t>들어주셔서</a:t>
            </a:r>
            <a:r>
              <a:rPr lang="ko-KR" altLang="en-US"/>
              <a:t>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526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멘토님이 여기서 추천 기능을 강조하면 좋다고 하셨었다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7783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</a:t>
            </a:r>
            <a:r>
              <a:rPr lang="ko-KR" altLang="en-US" err="1"/>
              <a:t>들어주셔서</a:t>
            </a:r>
            <a:r>
              <a:rPr lang="ko-KR" altLang="en-US"/>
              <a:t>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5958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</a:t>
            </a:r>
            <a:r>
              <a:rPr lang="ko-KR" altLang="en-US" err="1"/>
              <a:t>들어주셔서</a:t>
            </a:r>
            <a:r>
              <a:rPr lang="ko-KR" altLang="en-US"/>
              <a:t>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0872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</a:t>
            </a:r>
            <a:r>
              <a:rPr lang="ko-KR" altLang="en-US" err="1"/>
              <a:t>들어주셔서</a:t>
            </a:r>
            <a:r>
              <a:rPr lang="ko-KR" altLang="en-US"/>
              <a:t>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8610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</a:t>
            </a:r>
            <a:r>
              <a:rPr lang="ko-KR" altLang="en-US" err="1"/>
              <a:t>들어주셔서</a:t>
            </a:r>
            <a:r>
              <a:rPr lang="ko-KR" altLang="en-US"/>
              <a:t>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964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</a:t>
            </a:r>
            <a:r>
              <a:rPr lang="ko-KR" altLang="en-US" err="1"/>
              <a:t>들어주셔서</a:t>
            </a:r>
            <a:r>
              <a:rPr lang="ko-KR" altLang="en-US"/>
              <a:t>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93484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</a:t>
            </a:r>
            <a:r>
              <a:rPr lang="ko-KR" altLang="en-US" err="1"/>
              <a:t>들어주셔서</a:t>
            </a:r>
            <a:r>
              <a:rPr lang="ko-KR" altLang="en-US"/>
              <a:t>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5097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</a:t>
            </a:r>
            <a:r>
              <a:rPr lang="ko-KR" altLang="en-US" err="1"/>
              <a:t>들어주셔서</a:t>
            </a:r>
            <a:r>
              <a:rPr lang="ko-KR" altLang="en-US"/>
              <a:t>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6580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r>
              <a:rPr lang="en-US" altLang="ko-KR"/>
              <a:t>[15]</a:t>
            </a:r>
          </a:p>
          <a:p>
            <a:endParaRPr lang="en-US" altLang="ko-KR"/>
          </a:p>
          <a:p>
            <a:r>
              <a:rPr lang="ko-KR" altLang="en-US"/>
              <a:t>우선 제가 맡은 유저 서버입니다</a:t>
            </a:r>
            <a:r>
              <a:rPr lang="en-US" altLang="ko-KR"/>
              <a:t>. </a:t>
            </a:r>
          </a:p>
          <a:p>
            <a:r>
              <a:rPr lang="ko-KR" altLang="en-US"/>
              <a:t>이 서버는 회원가입과 로그인</a:t>
            </a:r>
            <a:r>
              <a:rPr lang="en-US" altLang="ko-KR"/>
              <a:t>, </a:t>
            </a:r>
            <a:r>
              <a:rPr lang="ko-KR" altLang="en-US" err="1"/>
              <a:t>로그아웃등</a:t>
            </a:r>
            <a:r>
              <a:rPr lang="ko-KR" altLang="en-US"/>
              <a:t> </a:t>
            </a:r>
            <a:r>
              <a:rPr lang="en-US" altLang="ko-KR"/>
              <a:t>JWT </a:t>
            </a:r>
            <a:r>
              <a:rPr lang="ko-KR" altLang="en-US"/>
              <a:t>토큰을 통한 회원 인증 기능을 담당합니다</a:t>
            </a:r>
            <a:r>
              <a:rPr lang="en-US" altLang="ko-KR"/>
              <a:t>.</a:t>
            </a:r>
          </a:p>
          <a:p>
            <a:r>
              <a:rPr lang="ko-KR" altLang="en-US"/>
              <a:t>회원가입시 </a:t>
            </a:r>
            <a:r>
              <a:rPr lang="ko-KR" altLang="en-US" err="1"/>
              <a:t>이메일인증</a:t>
            </a:r>
            <a:r>
              <a:rPr lang="ko-KR" altLang="en-US"/>
              <a:t> 방식을 사용하게 되며 후에 로그인은 </a:t>
            </a:r>
            <a:r>
              <a:rPr lang="en-US" altLang="ko-KR"/>
              <a:t>JWT</a:t>
            </a:r>
            <a:r>
              <a:rPr lang="ko-KR" altLang="en-US"/>
              <a:t>방식을 이용해 토큰을 클라이언트에게 발급하게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 후 서비스 </a:t>
            </a:r>
            <a:r>
              <a:rPr lang="ko-KR" altLang="en-US" err="1"/>
              <a:t>이용시</a:t>
            </a:r>
            <a:r>
              <a:rPr lang="ko-KR" altLang="en-US"/>
              <a:t> </a:t>
            </a:r>
            <a:r>
              <a:rPr lang="en-US" altLang="ko-KR"/>
              <a:t>access </a:t>
            </a:r>
            <a:r>
              <a:rPr lang="ko-KR" altLang="en-US"/>
              <a:t>토큰의 유효성을 검사하여 인가된 사용자만 서비스를 이용할 수 있도록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각종 회원에 대한 데이터들은 </a:t>
            </a:r>
            <a:r>
              <a:rPr lang="ko-KR" altLang="en-US" err="1"/>
              <a:t>그래프디비인</a:t>
            </a:r>
            <a:r>
              <a:rPr lang="ko-KR" altLang="en-US"/>
              <a:t> </a:t>
            </a:r>
            <a:r>
              <a:rPr lang="en-US" altLang="ko-KR"/>
              <a:t>neo4j, RDB</a:t>
            </a:r>
            <a:r>
              <a:rPr lang="ko-KR" altLang="en-US"/>
              <a:t>인 </a:t>
            </a:r>
            <a:r>
              <a:rPr lang="en-US" altLang="ko-KR" err="1"/>
              <a:t>mysql</a:t>
            </a:r>
            <a:r>
              <a:rPr lang="en-US" altLang="ko-KR"/>
              <a:t>, </a:t>
            </a:r>
            <a:r>
              <a:rPr lang="ko-KR" altLang="en-US" err="1"/>
              <a:t>이미지등의</a:t>
            </a:r>
            <a:r>
              <a:rPr lang="ko-KR" altLang="en-US"/>
              <a:t> 정적 데이터들은 </a:t>
            </a:r>
            <a:r>
              <a:rPr lang="en-US" altLang="ko-KR"/>
              <a:t>s3 </a:t>
            </a:r>
            <a:r>
              <a:rPr lang="ko-KR" altLang="en-US"/>
              <a:t>저장소에 분산 저장합니다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최종적인 목표는 신고 기능</a:t>
            </a:r>
            <a:r>
              <a:rPr lang="en-US" altLang="ko-KR"/>
              <a:t>, </a:t>
            </a:r>
            <a:r>
              <a:rPr lang="ko-KR" altLang="en-US"/>
              <a:t>관리자의 </a:t>
            </a:r>
            <a:r>
              <a:rPr lang="ko-KR" altLang="en-US" err="1"/>
              <a:t>편집등</a:t>
            </a:r>
            <a:r>
              <a:rPr lang="ko-KR" altLang="en-US"/>
              <a:t> 백오피스 기능을 추가할 예정입니다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311E0-D023-4A44-9742-0A2E04A195F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19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들어주셔서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8689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들어주셔서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796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들어주셔서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611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들어주셔서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9328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들어주셔서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7109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들어주셔서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824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0583E-6CE6-B744-8D99-A0E96B300DD6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6324600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1DE3-3E84-FC47-93D3-2152E7E988B4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F0470-49C8-FF42-B8BE-57254CC3D7EB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1B19-CE9A-4247-A861-6A7A0E6E1196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5C9E-7E45-3145-89E4-84D5E42B4097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92EAC-ED03-3A4A-8751-472185B25196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00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100" b="1"/>
            </a:lvl4pPr>
            <a:lvl5pPr marL="1219261" indent="0">
              <a:buNone/>
              <a:defRPr sz="1100" b="1"/>
            </a:lvl5pPr>
            <a:lvl6pPr marL="1524076" indent="0">
              <a:buNone/>
              <a:defRPr sz="1100" b="1"/>
            </a:lvl6pPr>
            <a:lvl7pPr marL="1828891" indent="0">
              <a:buNone/>
              <a:defRPr sz="1100" b="1"/>
            </a:lvl7pPr>
            <a:lvl8pPr marL="2133707" indent="0">
              <a:buNone/>
              <a:defRPr sz="1100" b="1"/>
            </a:lvl8pPr>
            <a:lvl9pPr marL="2438522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00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100" b="1"/>
            </a:lvl4pPr>
            <a:lvl5pPr marL="1219261" indent="0">
              <a:buNone/>
              <a:defRPr sz="1100" b="1"/>
            </a:lvl5pPr>
            <a:lvl6pPr marL="1524076" indent="0">
              <a:buNone/>
              <a:defRPr sz="1100" b="1"/>
            </a:lvl6pPr>
            <a:lvl7pPr marL="1828891" indent="0">
              <a:buNone/>
              <a:defRPr sz="1100" b="1"/>
            </a:lvl7pPr>
            <a:lvl8pPr marL="2133707" indent="0">
              <a:buNone/>
              <a:defRPr sz="1100" b="1"/>
            </a:lvl8pPr>
            <a:lvl9pPr marL="2438522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1D0B-8FFD-964D-983C-F7E58DAE9454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679F7-F9F4-424E-A545-C83689A2BC8B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658A5-1FAF-144B-8EEA-8CF0B6429EAB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00"/>
            </a:lvl1pPr>
            <a:lvl2pPr marL="304815" indent="0">
              <a:buNone/>
              <a:defRPr sz="800"/>
            </a:lvl2pPr>
            <a:lvl3pPr marL="609630" indent="0">
              <a:buNone/>
              <a:defRPr sz="700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A2DBF-941E-3A4B-BBC9-CF6550833CD7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00"/>
            </a:lvl1pPr>
            <a:lvl2pPr marL="304815" indent="0">
              <a:buNone/>
              <a:defRPr sz="1900"/>
            </a:lvl2pPr>
            <a:lvl3pPr marL="609630" indent="0">
              <a:buNone/>
              <a:defRPr sz="1600"/>
            </a:lvl3pPr>
            <a:lvl4pPr marL="914446" indent="0">
              <a:buNone/>
              <a:defRPr sz="1300"/>
            </a:lvl4pPr>
            <a:lvl5pPr marL="1219261" indent="0">
              <a:buNone/>
              <a:defRPr sz="1300"/>
            </a:lvl5pPr>
            <a:lvl6pPr marL="1524076" indent="0">
              <a:buNone/>
              <a:defRPr sz="1300"/>
            </a:lvl6pPr>
            <a:lvl7pPr marL="1828891" indent="0">
              <a:buNone/>
              <a:defRPr sz="1300"/>
            </a:lvl7pPr>
            <a:lvl8pPr marL="2133707" indent="0">
              <a:buNone/>
              <a:defRPr sz="1300"/>
            </a:lvl8pPr>
            <a:lvl9pPr marL="2438522" indent="0">
              <a:buNone/>
              <a:defRPr sz="1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00"/>
            </a:lvl1pPr>
            <a:lvl2pPr marL="304815" indent="0">
              <a:buNone/>
              <a:defRPr sz="800"/>
            </a:lvl2pPr>
            <a:lvl3pPr marL="609630" indent="0">
              <a:buNone/>
              <a:defRPr sz="700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BBCF-C0D5-CD49-9249-600330324781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134C0-5412-D340-9BAA-5F3A57E0C45F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609630" rtl="0" eaLnBrk="1" latinLnBrk="0" hangingPunct="1">
        <a:spcBef>
          <a:spcPct val="0"/>
        </a:spcBef>
        <a:buNone/>
        <a:defRPr sz="2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gif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61.png"/><Relationship Id="rId4" Type="http://schemas.openxmlformats.org/officeDocument/2006/relationships/image" Target="../media/image5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5.png"/><Relationship Id="rId4" Type="http://schemas.openxmlformats.org/officeDocument/2006/relationships/image" Target="../media/image5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53.gif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Relationship Id="rId9" Type="http://schemas.openxmlformats.org/officeDocument/2006/relationships/image" Target="../media/image9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Relationship Id="rId9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Relationship Id="rId9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Relationship Id="rId9" Type="http://schemas.openxmlformats.org/officeDocument/2006/relationships/image" Target="../media/image99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9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F21966D-DB08-A846-A7B4-23A4459D12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"/>
          <a:stretch/>
        </p:blipFill>
        <p:spPr>
          <a:xfrm>
            <a:off x="7727684" y="3218558"/>
            <a:ext cx="4464316" cy="33044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B2CA82-0302-9549-A545-2ACE9933C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257" y="2171780"/>
            <a:ext cx="5183485" cy="25190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40493" y="4802915"/>
            <a:ext cx="6742053" cy="401002"/>
          </a:xfrm>
          <a:prstGeom prst="rect">
            <a:avLst/>
          </a:prstGeom>
          <a:noFill/>
        </p:spPr>
        <p:txBody>
          <a:bodyPr wrap="square" lIns="60960" tIns="30480" rIns="60960" bIns="30480" rtlCol="0" anchor="t"/>
          <a:lstStyle/>
          <a:p>
            <a:pPr algn="ctr"/>
            <a:r>
              <a:rPr lang="ko-KR" altLang="en-US" sz="1500" kern="0" spc="933">
                <a:solidFill>
                  <a:schemeClr val="bg1">
                    <a:lumMod val="75000"/>
                  </a:schemeClr>
                </a:solidFill>
                <a:latin typeface="NanumSquareOTF_ac"/>
                <a:ea typeface="NanumSquareOTF_ac"/>
              </a:rPr>
              <a:t>김예진</a:t>
            </a:r>
            <a:r>
              <a:rPr lang="en-US" sz="1500" kern="0" spc="933">
                <a:solidFill>
                  <a:schemeClr val="bg1">
                    <a:lumMod val="75000"/>
                  </a:schemeClr>
                </a:solidFill>
                <a:latin typeface="NanumSquareOTF_ac"/>
                <a:ea typeface="NanumSquareOTF_ac"/>
              </a:rPr>
              <a:t> </a:t>
            </a:r>
            <a:r>
              <a:rPr lang="en-US" altLang="ko-KR" sz="1500" kern="0" spc="933">
                <a:solidFill>
                  <a:schemeClr val="bg1">
                    <a:lumMod val="75000"/>
                  </a:schemeClr>
                </a:solidFill>
                <a:latin typeface="NanumSquareOTF_ac"/>
                <a:ea typeface="NanumSquareOTF_ac"/>
              </a:rPr>
              <a:t>| </a:t>
            </a:r>
            <a:r>
              <a:rPr lang="ko-KR" altLang="en-US" sz="1500" kern="0" spc="933">
                <a:solidFill>
                  <a:schemeClr val="bg1">
                    <a:lumMod val="75000"/>
                  </a:schemeClr>
                </a:solidFill>
                <a:latin typeface="NanumSquareOTF_ac"/>
                <a:ea typeface="NanumSquareOTF_ac"/>
              </a:rPr>
              <a:t>김인석 </a:t>
            </a:r>
            <a:r>
              <a:rPr lang="en-US" altLang="ko-KR" sz="1500" kern="0" spc="933">
                <a:solidFill>
                  <a:schemeClr val="bg1">
                    <a:lumMod val="75000"/>
                  </a:schemeClr>
                </a:solidFill>
                <a:latin typeface="NanumSquareOTF_ac"/>
                <a:ea typeface="NanumSquareOTF_ac"/>
              </a:rPr>
              <a:t>| </a:t>
            </a:r>
            <a:r>
              <a:rPr lang="ko-KR" altLang="en-US" sz="1500" kern="0" spc="933">
                <a:solidFill>
                  <a:schemeClr val="bg1">
                    <a:lumMod val="75000"/>
                  </a:schemeClr>
                </a:solidFill>
                <a:latin typeface="NanumSquareOTF_ac"/>
                <a:ea typeface="NanumSquareOTF_ac"/>
              </a:rPr>
              <a:t>김태완 </a:t>
            </a:r>
            <a:r>
              <a:rPr lang="en-US" altLang="ko-KR" sz="1500" kern="0" spc="933">
                <a:solidFill>
                  <a:schemeClr val="bg1">
                    <a:lumMod val="75000"/>
                  </a:schemeClr>
                </a:solidFill>
                <a:latin typeface="NanumSquareOTF_ac"/>
                <a:ea typeface="NanumSquareOTF_ac"/>
              </a:rPr>
              <a:t>| </a:t>
            </a:r>
            <a:r>
              <a:rPr lang="ko-KR" altLang="en-US" sz="1500" kern="0" spc="933">
                <a:solidFill>
                  <a:schemeClr val="bg1">
                    <a:lumMod val="75000"/>
                  </a:schemeClr>
                </a:solidFill>
                <a:latin typeface="NanumSquareOTF_ac"/>
                <a:ea typeface="NanumSquareOTF_ac"/>
              </a:rPr>
              <a:t>김현수</a:t>
            </a:r>
            <a:endParaRPr lang="en-US" sz="1500" spc="933">
              <a:solidFill>
                <a:schemeClr val="bg1">
                  <a:lumMod val="75000"/>
                </a:schemeClr>
              </a:solidFill>
              <a:latin typeface="NanumSquareOTF_ac"/>
              <a:ea typeface="NanumSquareOTF_a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63E719-8C77-7242-8306-5665158DDD81}"/>
              </a:ext>
            </a:extLst>
          </p:cNvPr>
          <p:cNvSpPr txBox="1"/>
          <p:nvPr/>
        </p:nvSpPr>
        <p:spPr>
          <a:xfrm>
            <a:off x="3695452" y="4464361"/>
            <a:ext cx="2582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spc="400">
                <a:solidFill>
                  <a:schemeClr val="bg1">
                    <a:lumMod val="75000"/>
                  </a:schemeClr>
                </a:solidFill>
              </a:rPr>
              <a:t>TEAM. SOULMATES</a:t>
            </a:r>
            <a:endParaRPr kumimoji="1" lang="ko-Kore-KR" altLang="en-US" sz="1600" spc="4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51616A8-0E27-1C4A-A1F5-F83907336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33" y="1921071"/>
            <a:ext cx="5740772" cy="32828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EE9C19-9CD5-FE4E-BDCE-588DA836EE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31"/>
          <a:stretch/>
        </p:blipFill>
        <p:spPr>
          <a:xfrm>
            <a:off x="0" y="79147"/>
            <a:ext cx="7862675" cy="32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9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A214D5-327F-5F40-9282-0567C03EE27D}"/>
              </a:ext>
            </a:extLst>
          </p:cNvPr>
          <p:cNvSpPr/>
          <p:nvPr/>
        </p:nvSpPr>
        <p:spPr>
          <a:xfrm>
            <a:off x="6096000" y="-308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314B7-C126-F946-9C0B-67200E4BC52C}"/>
              </a:ext>
            </a:extLst>
          </p:cNvPr>
          <p:cNvSpPr txBox="1"/>
          <p:nvPr/>
        </p:nvSpPr>
        <p:spPr>
          <a:xfrm>
            <a:off x="404818" y="247448"/>
            <a:ext cx="12410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Paging</a:t>
            </a:r>
            <a:endParaRPr kumimoji="1" lang="ko-Kore-KR" altLang="en-US" sz="2500" b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D65D0B-AB36-7B4C-8EB0-DD3630711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67" y="2180527"/>
            <a:ext cx="1675459" cy="167545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BC70A6B-8CB2-E343-B395-D9C2185DD6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810" y="2295333"/>
            <a:ext cx="1945620" cy="19456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432C630-66CF-C94F-B598-F8B4358EBC78}"/>
              </a:ext>
            </a:extLst>
          </p:cNvPr>
          <p:cNvSpPr txBox="1"/>
          <p:nvPr/>
        </p:nvSpPr>
        <p:spPr>
          <a:xfrm>
            <a:off x="2497439" y="6282693"/>
            <a:ext cx="1203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/>
              <a:t>UI Thread</a:t>
            </a:r>
            <a:endParaRPr kumimoji="1" lang="ko-Kore-KR" altLang="en-US" sz="2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F0BD19-C2C9-B345-809E-28708561CD4E}"/>
              </a:ext>
            </a:extLst>
          </p:cNvPr>
          <p:cNvSpPr txBox="1"/>
          <p:nvPr/>
        </p:nvSpPr>
        <p:spPr>
          <a:xfrm>
            <a:off x="8357274" y="6282693"/>
            <a:ext cx="200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Background Thread</a:t>
            </a:r>
            <a:endParaRPr kumimoji="1" lang="ko-Kore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A4B626-6633-1A4D-A872-6D36EECFA1E9}"/>
              </a:ext>
            </a:extLst>
          </p:cNvPr>
          <p:cNvSpPr/>
          <p:nvPr/>
        </p:nvSpPr>
        <p:spPr>
          <a:xfrm>
            <a:off x="3132642" y="2494855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B2F3B6-EE91-3D46-BCF0-7D3147962E41}"/>
              </a:ext>
            </a:extLst>
          </p:cNvPr>
          <p:cNvSpPr txBox="1"/>
          <p:nvPr/>
        </p:nvSpPr>
        <p:spPr>
          <a:xfrm>
            <a:off x="3123964" y="2691669"/>
            <a:ext cx="1430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/>
              <a:t>PagedList</a:t>
            </a:r>
          </a:p>
          <a:p>
            <a:pPr algn="ctr"/>
            <a:r>
              <a:rPr kumimoji="1" lang="en-US" altLang="ko-Kore-KR"/>
              <a:t>Adapter</a:t>
            </a:r>
          </a:p>
          <a:p>
            <a:pPr algn="ctr"/>
            <a:r>
              <a:rPr kumimoji="1" lang="en-US" altLang="ko-Kore-KR"/>
              <a:t>(N items)</a:t>
            </a:r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7214C9-A9B1-5D45-8AED-5C35F521C01B}"/>
              </a:ext>
            </a:extLst>
          </p:cNvPr>
          <p:cNvSpPr/>
          <p:nvPr/>
        </p:nvSpPr>
        <p:spPr>
          <a:xfrm>
            <a:off x="5398046" y="2494857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12E61B-6995-FA43-A277-8A96E11E1FDD}"/>
              </a:ext>
            </a:extLst>
          </p:cNvPr>
          <p:cNvSpPr txBox="1"/>
          <p:nvPr/>
        </p:nvSpPr>
        <p:spPr>
          <a:xfrm>
            <a:off x="5580066" y="2830170"/>
            <a:ext cx="106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/>
              <a:t>PagedList</a:t>
            </a:r>
          </a:p>
          <a:p>
            <a:pPr algn="ctr"/>
            <a:r>
              <a:rPr kumimoji="1" lang="en-US" altLang="ko-Kore-KR"/>
              <a:t>(N items)</a:t>
            </a:r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9EEE24F-C7E5-CB40-AAF7-00C4647BD97D}"/>
              </a:ext>
            </a:extLst>
          </p:cNvPr>
          <p:cNvSpPr/>
          <p:nvPr/>
        </p:nvSpPr>
        <p:spPr>
          <a:xfrm>
            <a:off x="7650692" y="2494857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5AA23B-A7BF-494C-B95D-15052DE7380D}"/>
              </a:ext>
            </a:extLst>
          </p:cNvPr>
          <p:cNvSpPr txBox="1"/>
          <p:nvPr/>
        </p:nvSpPr>
        <p:spPr>
          <a:xfrm>
            <a:off x="7735922" y="2923916"/>
            <a:ext cx="12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/>
              <a:t>DataSource</a:t>
            </a:r>
            <a:endParaRPr kumimoji="1" lang="ko-Kore-KR" altLang="en-US"/>
          </a:p>
        </p:txBody>
      </p: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7B09DA8B-043D-3A49-BB23-BBEB01E84A80}"/>
              </a:ext>
            </a:extLst>
          </p:cNvPr>
          <p:cNvCxnSpPr>
            <a:cxnSpLocks/>
          </p:cNvCxnSpPr>
          <p:nvPr/>
        </p:nvCxnSpPr>
        <p:spPr>
          <a:xfrm>
            <a:off x="2551350" y="3153334"/>
            <a:ext cx="5812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D4D3160E-7249-E647-98A4-0F328BD12CF8}"/>
              </a:ext>
            </a:extLst>
          </p:cNvPr>
          <p:cNvCxnSpPr>
            <a:cxnSpLocks/>
          </p:cNvCxnSpPr>
          <p:nvPr/>
        </p:nvCxnSpPr>
        <p:spPr>
          <a:xfrm>
            <a:off x="4545806" y="3160812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D8103BF1-5C70-A74C-80F9-8A9F7DD78B70}"/>
              </a:ext>
            </a:extLst>
          </p:cNvPr>
          <p:cNvCxnSpPr>
            <a:cxnSpLocks/>
          </p:cNvCxnSpPr>
          <p:nvPr/>
        </p:nvCxnSpPr>
        <p:spPr>
          <a:xfrm>
            <a:off x="6811210" y="3153332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445DDC01-E603-F541-A07E-30463224E044}"/>
              </a:ext>
            </a:extLst>
          </p:cNvPr>
          <p:cNvCxnSpPr>
            <a:cxnSpLocks/>
          </p:cNvCxnSpPr>
          <p:nvPr/>
        </p:nvCxnSpPr>
        <p:spPr>
          <a:xfrm>
            <a:off x="9075103" y="3153330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887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A214D5-327F-5F40-9282-0567C03EE27D}"/>
              </a:ext>
            </a:extLst>
          </p:cNvPr>
          <p:cNvSpPr/>
          <p:nvPr/>
        </p:nvSpPr>
        <p:spPr>
          <a:xfrm>
            <a:off x="6096000" y="-308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D65D0B-AB36-7B4C-8EB0-DD3630711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67" y="2180527"/>
            <a:ext cx="1675459" cy="167545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BC70A6B-8CB2-E343-B395-D9C2185DD6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810" y="2295333"/>
            <a:ext cx="1945620" cy="19456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432C630-66CF-C94F-B598-F8B4358EBC78}"/>
              </a:ext>
            </a:extLst>
          </p:cNvPr>
          <p:cNvSpPr txBox="1"/>
          <p:nvPr/>
        </p:nvSpPr>
        <p:spPr>
          <a:xfrm>
            <a:off x="2497439" y="6282693"/>
            <a:ext cx="1203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/>
              <a:t>UI Thread</a:t>
            </a:r>
            <a:endParaRPr kumimoji="1" lang="ko-Kore-KR" altLang="en-US" sz="2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F0BD19-C2C9-B345-809E-28708561CD4E}"/>
              </a:ext>
            </a:extLst>
          </p:cNvPr>
          <p:cNvSpPr txBox="1"/>
          <p:nvPr/>
        </p:nvSpPr>
        <p:spPr>
          <a:xfrm>
            <a:off x="8357274" y="6282693"/>
            <a:ext cx="200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Background Thread</a:t>
            </a:r>
            <a:endParaRPr kumimoji="1" lang="ko-Kore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A4B626-6633-1A4D-A872-6D36EECFA1E9}"/>
              </a:ext>
            </a:extLst>
          </p:cNvPr>
          <p:cNvSpPr/>
          <p:nvPr/>
        </p:nvSpPr>
        <p:spPr>
          <a:xfrm>
            <a:off x="3132642" y="2494855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B2F3B6-EE91-3D46-BCF0-7D3147962E41}"/>
              </a:ext>
            </a:extLst>
          </p:cNvPr>
          <p:cNvSpPr txBox="1"/>
          <p:nvPr/>
        </p:nvSpPr>
        <p:spPr>
          <a:xfrm>
            <a:off x="3123964" y="2691669"/>
            <a:ext cx="1430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/>
              <a:t>PagedList</a:t>
            </a:r>
          </a:p>
          <a:p>
            <a:pPr algn="ctr"/>
            <a:r>
              <a:rPr kumimoji="1" lang="en-US" altLang="ko-Kore-KR"/>
              <a:t>Adapter</a:t>
            </a:r>
          </a:p>
          <a:p>
            <a:pPr algn="ctr"/>
            <a:r>
              <a:rPr kumimoji="1" lang="en-US" altLang="ko-Kore-KR"/>
              <a:t>(N items)</a:t>
            </a:r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7214C9-A9B1-5D45-8AED-5C35F521C01B}"/>
              </a:ext>
            </a:extLst>
          </p:cNvPr>
          <p:cNvSpPr/>
          <p:nvPr/>
        </p:nvSpPr>
        <p:spPr>
          <a:xfrm>
            <a:off x="5398046" y="2494857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12E61B-6995-FA43-A277-8A96E11E1FDD}"/>
              </a:ext>
            </a:extLst>
          </p:cNvPr>
          <p:cNvSpPr txBox="1"/>
          <p:nvPr/>
        </p:nvSpPr>
        <p:spPr>
          <a:xfrm>
            <a:off x="5580066" y="2830170"/>
            <a:ext cx="106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/>
              <a:t>PagedList</a:t>
            </a:r>
          </a:p>
          <a:p>
            <a:pPr algn="ctr"/>
            <a:r>
              <a:rPr kumimoji="1" lang="en-US" altLang="ko-Kore-KR"/>
              <a:t>(N items)</a:t>
            </a:r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9EEE24F-C7E5-CB40-AAF7-00C4647BD97D}"/>
              </a:ext>
            </a:extLst>
          </p:cNvPr>
          <p:cNvSpPr/>
          <p:nvPr/>
        </p:nvSpPr>
        <p:spPr>
          <a:xfrm>
            <a:off x="7650692" y="2494857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5AA23B-A7BF-494C-B95D-15052DE7380D}"/>
              </a:ext>
            </a:extLst>
          </p:cNvPr>
          <p:cNvSpPr txBox="1"/>
          <p:nvPr/>
        </p:nvSpPr>
        <p:spPr>
          <a:xfrm>
            <a:off x="7735922" y="2923916"/>
            <a:ext cx="12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/>
              <a:t>DataSource</a:t>
            </a:r>
            <a:endParaRPr kumimoji="1" lang="ko-Kore-KR" altLang="en-US"/>
          </a:p>
        </p:txBody>
      </p: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7B09DA8B-043D-3A49-BB23-BBEB01E84A80}"/>
              </a:ext>
            </a:extLst>
          </p:cNvPr>
          <p:cNvCxnSpPr>
            <a:cxnSpLocks/>
          </p:cNvCxnSpPr>
          <p:nvPr/>
        </p:nvCxnSpPr>
        <p:spPr>
          <a:xfrm>
            <a:off x="2551350" y="3153334"/>
            <a:ext cx="5812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D4D3160E-7249-E647-98A4-0F328BD12CF8}"/>
              </a:ext>
            </a:extLst>
          </p:cNvPr>
          <p:cNvCxnSpPr>
            <a:cxnSpLocks/>
          </p:cNvCxnSpPr>
          <p:nvPr/>
        </p:nvCxnSpPr>
        <p:spPr>
          <a:xfrm>
            <a:off x="4545806" y="3160812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D8103BF1-5C70-A74C-80F9-8A9F7DD78B70}"/>
              </a:ext>
            </a:extLst>
          </p:cNvPr>
          <p:cNvCxnSpPr>
            <a:cxnSpLocks/>
          </p:cNvCxnSpPr>
          <p:nvPr/>
        </p:nvCxnSpPr>
        <p:spPr>
          <a:xfrm>
            <a:off x="6811210" y="3153332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445DDC01-E603-F541-A07E-30463224E044}"/>
              </a:ext>
            </a:extLst>
          </p:cNvPr>
          <p:cNvCxnSpPr>
            <a:cxnSpLocks/>
          </p:cNvCxnSpPr>
          <p:nvPr/>
        </p:nvCxnSpPr>
        <p:spPr>
          <a:xfrm>
            <a:off x="9075103" y="3153330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4352AF-47AE-844E-897E-466054093AC2}"/>
              </a:ext>
            </a:extLst>
          </p:cNvPr>
          <p:cNvSpPr/>
          <p:nvPr/>
        </p:nvSpPr>
        <p:spPr>
          <a:xfrm>
            <a:off x="484570" y="4023729"/>
            <a:ext cx="2025607" cy="4768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User Scroll</a:t>
            </a:r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734BBC-2AE1-354A-8F7E-A0FA50E8DAB9}"/>
              </a:ext>
            </a:extLst>
          </p:cNvPr>
          <p:cNvSpPr txBox="1"/>
          <p:nvPr/>
        </p:nvSpPr>
        <p:spPr>
          <a:xfrm>
            <a:off x="404818" y="247448"/>
            <a:ext cx="12522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Paging</a:t>
            </a:r>
            <a:endParaRPr kumimoji="1" lang="ko-Kore-KR" altLang="en-US" sz="2500" b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524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A214D5-327F-5F40-9282-0567C03EE27D}"/>
              </a:ext>
            </a:extLst>
          </p:cNvPr>
          <p:cNvSpPr/>
          <p:nvPr/>
        </p:nvSpPr>
        <p:spPr>
          <a:xfrm>
            <a:off x="6096000" y="-308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D65D0B-AB36-7B4C-8EB0-DD3630711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67" y="2180527"/>
            <a:ext cx="1675459" cy="167545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BC70A6B-8CB2-E343-B395-D9C2185DD6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810" y="2295333"/>
            <a:ext cx="1945620" cy="19456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432C630-66CF-C94F-B598-F8B4358EBC78}"/>
              </a:ext>
            </a:extLst>
          </p:cNvPr>
          <p:cNvSpPr txBox="1"/>
          <p:nvPr/>
        </p:nvSpPr>
        <p:spPr>
          <a:xfrm>
            <a:off x="2497439" y="6282693"/>
            <a:ext cx="1203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/>
              <a:t>UI Thread</a:t>
            </a:r>
            <a:endParaRPr kumimoji="1" lang="ko-Kore-KR" altLang="en-US" sz="2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F0BD19-C2C9-B345-809E-28708561CD4E}"/>
              </a:ext>
            </a:extLst>
          </p:cNvPr>
          <p:cNvSpPr txBox="1"/>
          <p:nvPr/>
        </p:nvSpPr>
        <p:spPr>
          <a:xfrm>
            <a:off x="8357274" y="6282693"/>
            <a:ext cx="200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Background Thread</a:t>
            </a:r>
            <a:endParaRPr kumimoji="1" lang="ko-Kore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A4B626-6633-1A4D-A872-6D36EECFA1E9}"/>
              </a:ext>
            </a:extLst>
          </p:cNvPr>
          <p:cNvSpPr/>
          <p:nvPr/>
        </p:nvSpPr>
        <p:spPr>
          <a:xfrm>
            <a:off x="3132642" y="2494855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B2F3B6-EE91-3D46-BCF0-7D3147962E41}"/>
              </a:ext>
            </a:extLst>
          </p:cNvPr>
          <p:cNvSpPr txBox="1"/>
          <p:nvPr/>
        </p:nvSpPr>
        <p:spPr>
          <a:xfrm>
            <a:off x="3123964" y="2691669"/>
            <a:ext cx="1430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/>
              <a:t>PagedList</a:t>
            </a:r>
          </a:p>
          <a:p>
            <a:pPr algn="ctr"/>
            <a:r>
              <a:rPr kumimoji="1" lang="en-US" altLang="ko-Kore-KR"/>
              <a:t>Adapter</a:t>
            </a:r>
          </a:p>
          <a:p>
            <a:pPr algn="ctr"/>
            <a:r>
              <a:rPr kumimoji="1" lang="en-US" altLang="ko-Kore-KR"/>
              <a:t>(N items)</a:t>
            </a:r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7214C9-A9B1-5D45-8AED-5C35F521C01B}"/>
              </a:ext>
            </a:extLst>
          </p:cNvPr>
          <p:cNvSpPr/>
          <p:nvPr/>
        </p:nvSpPr>
        <p:spPr>
          <a:xfrm>
            <a:off x="5398046" y="2494857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12E61B-6995-FA43-A277-8A96E11E1FDD}"/>
              </a:ext>
            </a:extLst>
          </p:cNvPr>
          <p:cNvSpPr txBox="1"/>
          <p:nvPr/>
        </p:nvSpPr>
        <p:spPr>
          <a:xfrm>
            <a:off x="5580066" y="2830170"/>
            <a:ext cx="106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/>
              <a:t>PagedList</a:t>
            </a:r>
          </a:p>
          <a:p>
            <a:pPr algn="ctr"/>
            <a:r>
              <a:rPr kumimoji="1" lang="en-US" altLang="ko-Kore-KR"/>
              <a:t>(N items)</a:t>
            </a:r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9EEE24F-C7E5-CB40-AAF7-00C4647BD97D}"/>
              </a:ext>
            </a:extLst>
          </p:cNvPr>
          <p:cNvSpPr/>
          <p:nvPr/>
        </p:nvSpPr>
        <p:spPr>
          <a:xfrm>
            <a:off x="7650692" y="2494857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5AA23B-A7BF-494C-B95D-15052DE7380D}"/>
              </a:ext>
            </a:extLst>
          </p:cNvPr>
          <p:cNvSpPr txBox="1"/>
          <p:nvPr/>
        </p:nvSpPr>
        <p:spPr>
          <a:xfrm>
            <a:off x="7735922" y="2923916"/>
            <a:ext cx="12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/>
              <a:t>DataSource</a:t>
            </a:r>
            <a:endParaRPr kumimoji="1" lang="ko-Kore-KR" altLang="en-US"/>
          </a:p>
        </p:txBody>
      </p: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7B09DA8B-043D-3A49-BB23-BBEB01E84A80}"/>
              </a:ext>
            </a:extLst>
          </p:cNvPr>
          <p:cNvCxnSpPr>
            <a:cxnSpLocks/>
          </p:cNvCxnSpPr>
          <p:nvPr/>
        </p:nvCxnSpPr>
        <p:spPr>
          <a:xfrm>
            <a:off x="2551350" y="3153334"/>
            <a:ext cx="5812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D4D3160E-7249-E647-98A4-0F328BD12CF8}"/>
              </a:ext>
            </a:extLst>
          </p:cNvPr>
          <p:cNvCxnSpPr>
            <a:cxnSpLocks/>
          </p:cNvCxnSpPr>
          <p:nvPr/>
        </p:nvCxnSpPr>
        <p:spPr>
          <a:xfrm>
            <a:off x="4545806" y="3160812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D8103BF1-5C70-A74C-80F9-8A9F7DD78B70}"/>
              </a:ext>
            </a:extLst>
          </p:cNvPr>
          <p:cNvCxnSpPr>
            <a:cxnSpLocks/>
          </p:cNvCxnSpPr>
          <p:nvPr/>
        </p:nvCxnSpPr>
        <p:spPr>
          <a:xfrm>
            <a:off x="6811210" y="3153332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445DDC01-E603-F541-A07E-30463224E044}"/>
              </a:ext>
            </a:extLst>
          </p:cNvPr>
          <p:cNvCxnSpPr>
            <a:cxnSpLocks/>
          </p:cNvCxnSpPr>
          <p:nvPr/>
        </p:nvCxnSpPr>
        <p:spPr>
          <a:xfrm>
            <a:off x="9075103" y="3153330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4352AF-47AE-844E-897E-466054093AC2}"/>
              </a:ext>
            </a:extLst>
          </p:cNvPr>
          <p:cNvSpPr/>
          <p:nvPr/>
        </p:nvSpPr>
        <p:spPr>
          <a:xfrm>
            <a:off x="6224526" y="1597945"/>
            <a:ext cx="2025607" cy="4768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Request new list</a:t>
            </a:r>
            <a:endParaRPr kumimoji="1" lang="ko-Kore-KR" altLang="en-US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858AAEFF-01D1-DC40-B2E4-6A3AF5EA57B3}"/>
              </a:ext>
            </a:extLst>
          </p:cNvPr>
          <p:cNvCxnSpPr>
            <a:cxnSpLocks/>
          </p:cNvCxnSpPr>
          <p:nvPr/>
        </p:nvCxnSpPr>
        <p:spPr>
          <a:xfrm>
            <a:off x="7237329" y="2034989"/>
            <a:ext cx="0" cy="112582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E9703D00-3397-BA47-A9FF-579973CFB795}"/>
              </a:ext>
            </a:extLst>
          </p:cNvPr>
          <p:cNvSpPr/>
          <p:nvPr/>
        </p:nvSpPr>
        <p:spPr>
          <a:xfrm>
            <a:off x="7158306" y="3080561"/>
            <a:ext cx="161548" cy="14553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A9799B-BA51-1340-8298-73534D511F8F}"/>
              </a:ext>
            </a:extLst>
          </p:cNvPr>
          <p:cNvSpPr txBox="1"/>
          <p:nvPr/>
        </p:nvSpPr>
        <p:spPr>
          <a:xfrm>
            <a:off x="404818" y="247448"/>
            <a:ext cx="12522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Paging</a:t>
            </a:r>
            <a:endParaRPr kumimoji="1" lang="ko-Kore-KR" altLang="en-US" sz="2500" b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260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A214D5-327F-5F40-9282-0567C03EE27D}"/>
              </a:ext>
            </a:extLst>
          </p:cNvPr>
          <p:cNvSpPr/>
          <p:nvPr/>
        </p:nvSpPr>
        <p:spPr>
          <a:xfrm>
            <a:off x="6096000" y="-308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D65D0B-AB36-7B4C-8EB0-DD3630711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67" y="2180527"/>
            <a:ext cx="1675459" cy="167545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BC70A6B-8CB2-E343-B395-D9C2185DD6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810" y="2295333"/>
            <a:ext cx="1945620" cy="19456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432C630-66CF-C94F-B598-F8B4358EBC78}"/>
              </a:ext>
            </a:extLst>
          </p:cNvPr>
          <p:cNvSpPr txBox="1"/>
          <p:nvPr/>
        </p:nvSpPr>
        <p:spPr>
          <a:xfrm>
            <a:off x="2497439" y="6282693"/>
            <a:ext cx="1203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/>
              <a:t>UI Thread</a:t>
            </a:r>
            <a:endParaRPr kumimoji="1" lang="ko-Kore-KR" altLang="en-US" sz="2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F0BD19-C2C9-B345-809E-28708561CD4E}"/>
              </a:ext>
            </a:extLst>
          </p:cNvPr>
          <p:cNvSpPr txBox="1"/>
          <p:nvPr/>
        </p:nvSpPr>
        <p:spPr>
          <a:xfrm>
            <a:off x="8357274" y="6282693"/>
            <a:ext cx="200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Background Thread</a:t>
            </a:r>
            <a:endParaRPr kumimoji="1" lang="ko-Kore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A4B626-6633-1A4D-A872-6D36EECFA1E9}"/>
              </a:ext>
            </a:extLst>
          </p:cNvPr>
          <p:cNvSpPr/>
          <p:nvPr/>
        </p:nvSpPr>
        <p:spPr>
          <a:xfrm>
            <a:off x="3132642" y="2494855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B2F3B6-EE91-3D46-BCF0-7D3147962E41}"/>
              </a:ext>
            </a:extLst>
          </p:cNvPr>
          <p:cNvSpPr txBox="1"/>
          <p:nvPr/>
        </p:nvSpPr>
        <p:spPr>
          <a:xfrm>
            <a:off x="3123964" y="2691669"/>
            <a:ext cx="1430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/>
              <a:t>PagedList</a:t>
            </a:r>
          </a:p>
          <a:p>
            <a:pPr algn="ctr"/>
            <a:r>
              <a:rPr kumimoji="1" lang="en-US" altLang="ko-Kore-KR"/>
              <a:t>Adapter</a:t>
            </a:r>
          </a:p>
          <a:p>
            <a:pPr algn="ctr"/>
            <a:r>
              <a:rPr kumimoji="1" lang="en-US" altLang="ko-Kore-KR"/>
              <a:t>(N items)</a:t>
            </a:r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7214C9-A9B1-5D45-8AED-5C35F521C01B}"/>
              </a:ext>
            </a:extLst>
          </p:cNvPr>
          <p:cNvSpPr/>
          <p:nvPr/>
        </p:nvSpPr>
        <p:spPr>
          <a:xfrm>
            <a:off x="5398046" y="2494857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12E61B-6995-FA43-A277-8A96E11E1FDD}"/>
              </a:ext>
            </a:extLst>
          </p:cNvPr>
          <p:cNvSpPr txBox="1"/>
          <p:nvPr/>
        </p:nvSpPr>
        <p:spPr>
          <a:xfrm>
            <a:off x="5580066" y="2830170"/>
            <a:ext cx="106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/>
              <a:t>PagedList</a:t>
            </a:r>
          </a:p>
          <a:p>
            <a:pPr algn="ctr"/>
            <a:r>
              <a:rPr kumimoji="1" lang="en-US" altLang="ko-Kore-KR"/>
              <a:t>(N items)</a:t>
            </a:r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9EEE24F-C7E5-CB40-AAF7-00C4647BD97D}"/>
              </a:ext>
            </a:extLst>
          </p:cNvPr>
          <p:cNvSpPr/>
          <p:nvPr/>
        </p:nvSpPr>
        <p:spPr>
          <a:xfrm>
            <a:off x="7650692" y="2494857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5AA23B-A7BF-494C-B95D-15052DE7380D}"/>
              </a:ext>
            </a:extLst>
          </p:cNvPr>
          <p:cNvSpPr txBox="1"/>
          <p:nvPr/>
        </p:nvSpPr>
        <p:spPr>
          <a:xfrm>
            <a:off x="7735922" y="2923916"/>
            <a:ext cx="12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/>
              <a:t>DataSource</a:t>
            </a:r>
            <a:endParaRPr kumimoji="1" lang="ko-Kore-KR" altLang="en-US"/>
          </a:p>
        </p:txBody>
      </p: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7B09DA8B-043D-3A49-BB23-BBEB01E84A80}"/>
              </a:ext>
            </a:extLst>
          </p:cNvPr>
          <p:cNvCxnSpPr>
            <a:cxnSpLocks/>
          </p:cNvCxnSpPr>
          <p:nvPr/>
        </p:nvCxnSpPr>
        <p:spPr>
          <a:xfrm>
            <a:off x="2551350" y="3153334"/>
            <a:ext cx="5812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D4D3160E-7249-E647-98A4-0F328BD12CF8}"/>
              </a:ext>
            </a:extLst>
          </p:cNvPr>
          <p:cNvCxnSpPr>
            <a:cxnSpLocks/>
          </p:cNvCxnSpPr>
          <p:nvPr/>
        </p:nvCxnSpPr>
        <p:spPr>
          <a:xfrm>
            <a:off x="4545806" y="3160812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D8103BF1-5C70-A74C-80F9-8A9F7DD78B70}"/>
              </a:ext>
            </a:extLst>
          </p:cNvPr>
          <p:cNvCxnSpPr>
            <a:cxnSpLocks/>
          </p:cNvCxnSpPr>
          <p:nvPr/>
        </p:nvCxnSpPr>
        <p:spPr>
          <a:xfrm>
            <a:off x="6811210" y="3153332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445DDC01-E603-F541-A07E-30463224E044}"/>
              </a:ext>
            </a:extLst>
          </p:cNvPr>
          <p:cNvCxnSpPr>
            <a:cxnSpLocks/>
          </p:cNvCxnSpPr>
          <p:nvPr/>
        </p:nvCxnSpPr>
        <p:spPr>
          <a:xfrm>
            <a:off x="9075103" y="3153330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4352AF-47AE-844E-897E-466054093AC2}"/>
              </a:ext>
            </a:extLst>
          </p:cNvPr>
          <p:cNvSpPr/>
          <p:nvPr/>
        </p:nvSpPr>
        <p:spPr>
          <a:xfrm>
            <a:off x="8186104" y="4298927"/>
            <a:ext cx="2630238" cy="10486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Load new page</a:t>
            </a:r>
          </a:p>
          <a:p>
            <a:pPr algn="ctr"/>
            <a:r>
              <a:rPr kumimoji="1" lang="en-US" altLang="ko-Kore-KR"/>
              <a:t>From </a:t>
            </a:r>
          </a:p>
          <a:p>
            <a:pPr algn="ctr"/>
            <a:r>
              <a:rPr kumimoji="1" lang="en-US" altLang="ko-Kore-KR"/>
              <a:t>Remote/Local DataSource</a:t>
            </a:r>
            <a:endParaRPr kumimoji="1" lang="ko-Kore-KR" altLang="en-US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858AAEFF-01D1-DC40-B2E4-6A3AF5EA57B3}"/>
              </a:ext>
            </a:extLst>
          </p:cNvPr>
          <p:cNvCxnSpPr>
            <a:cxnSpLocks/>
          </p:cNvCxnSpPr>
          <p:nvPr/>
        </p:nvCxnSpPr>
        <p:spPr>
          <a:xfrm>
            <a:off x="9510111" y="3215597"/>
            <a:ext cx="0" cy="112582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E9703D00-3397-BA47-A9FF-579973CFB795}"/>
              </a:ext>
            </a:extLst>
          </p:cNvPr>
          <p:cNvSpPr/>
          <p:nvPr/>
        </p:nvSpPr>
        <p:spPr>
          <a:xfrm>
            <a:off x="9424820" y="3098195"/>
            <a:ext cx="161548" cy="14553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36BFE-C4CC-F146-BB93-C80AF90D4240}"/>
              </a:ext>
            </a:extLst>
          </p:cNvPr>
          <p:cNvSpPr txBox="1"/>
          <p:nvPr/>
        </p:nvSpPr>
        <p:spPr>
          <a:xfrm>
            <a:off x="404818" y="247448"/>
            <a:ext cx="12522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Paging</a:t>
            </a:r>
            <a:endParaRPr kumimoji="1" lang="ko-Kore-KR" altLang="en-US" sz="2500" b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95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A214D5-327F-5F40-9282-0567C03EE27D}"/>
              </a:ext>
            </a:extLst>
          </p:cNvPr>
          <p:cNvSpPr/>
          <p:nvPr/>
        </p:nvSpPr>
        <p:spPr>
          <a:xfrm>
            <a:off x="6096000" y="-308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D65D0B-AB36-7B4C-8EB0-DD3630711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67" y="2180527"/>
            <a:ext cx="1675459" cy="167545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BC70A6B-8CB2-E343-B395-D9C2185DD6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810" y="2295333"/>
            <a:ext cx="1945620" cy="19456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432C630-66CF-C94F-B598-F8B4358EBC78}"/>
              </a:ext>
            </a:extLst>
          </p:cNvPr>
          <p:cNvSpPr txBox="1"/>
          <p:nvPr/>
        </p:nvSpPr>
        <p:spPr>
          <a:xfrm>
            <a:off x="2497439" y="6282693"/>
            <a:ext cx="1203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/>
              <a:t>UI Thread</a:t>
            </a:r>
            <a:endParaRPr kumimoji="1" lang="ko-Kore-KR" altLang="en-US" sz="2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F0BD19-C2C9-B345-809E-28708561CD4E}"/>
              </a:ext>
            </a:extLst>
          </p:cNvPr>
          <p:cNvSpPr txBox="1"/>
          <p:nvPr/>
        </p:nvSpPr>
        <p:spPr>
          <a:xfrm>
            <a:off x="8357274" y="6282693"/>
            <a:ext cx="200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Background Thread</a:t>
            </a:r>
            <a:endParaRPr kumimoji="1" lang="ko-Kore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A4B626-6633-1A4D-A872-6D36EECFA1E9}"/>
              </a:ext>
            </a:extLst>
          </p:cNvPr>
          <p:cNvSpPr/>
          <p:nvPr/>
        </p:nvSpPr>
        <p:spPr>
          <a:xfrm>
            <a:off x="3132642" y="2494855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B2F3B6-EE91-3D46-BCF0-7D3147962E41}"/>
              </a:ext>
            </a:extLst>
          </p:cNvPr>
          <p:cNvSpPr txBox="1"/>
          <p:nvPr/>
        </p:nvSpPr>
        <p:spPr>
          <a:xfrm>
            <a:off x="3123964" y="2691669"/>
            <a:ext cx="1430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/>
              <a:t>PagedList</a:t>
            </a:r>
          </a:p>
          <a:p>
            <a:pPr algn="ctr"/>
            <a:r>
              <a:rPr kumimoji="1" lang="en-US" altLang="ko-Kore-KR"/>
              <a:t>Adapter</a:t>
            </a:r>
          </a:p>
          <a:p>
            <a:pPr algn="ctr"/>
            <a:r>
              <a:rPr kumimoji="1" lang="en-US" altLang="ko-Kore-KR"/>
              <a:t>(N items)</a:t>
            </a:r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7214C9-A9B1-5D45-8AED-5C35F521C01B}"/>
              </a:ext>
            </a:extLst>
          </p:cNvPr>
          <p:cNvSpPr/>
          <p:nvPr/>
        </p:nvSpPr>
        <p:spPr>
          <a:xfrm>
            <a:off x="5398046" y="2494857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12E61B-6995-FA43-A277-8A96E11E1FDD}"/>
              </a:ext>
            </a:extLst>
          </p:cNvPr>
          <p:cNvSpPr txBox="1"/>
          <p:nvPr/>
        </p:nvSpPr>
        <p:spPr>
          <a:xfrm>
            <a:off x="5580066" y="2830170"/>
            <a:ext cx="106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/>
              <a:t>PagedList</a:t>
            </a:r>
          </a:p>
          <a:p>
            <a:pPr algn="ctr"/>
            <a:r>
              <a:rPr kumimoji="1" lang="en-US" altLang="ko-Kore-KR"/>
              <a:t>(N items)</a:t>
            </a:r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9EEE24F-C7E5-CB40-AAF7-00C4647BD97D}"/>
              </a:ext>
            </a:extLst>
          </p:cNvPr>
          <p:cNvSpPr/>
          <p:nvPr/>
        </p:nvSpPr>
        <p:spPr>
          <a:xfrm>
            <a:off x="7650692" y="2494857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5AA23B-A7BF-494C-B95D-15052DE7380D}"/>
              </a:ext>
            </a:extLst>
          </p:cNvPr>
          <p:cNvSpPr txBox="1"/>
          <p:nvPr/>
        </p:nvSpPr>
        <p:spPr>
          <a:xfrm>
            <a:off x="7735922" y="2923916"/>
            <a:ext cx="12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/>
              <a:t>DataSource</a:t>
            </a:r>
            <a:endParaRPr kumimoji="1" lang="ko-Kore-KR" altLang="en-US"/>
          </a:p>
        </p:txBody>
      </p: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7B09DA8B-043D-3A49-BB23-BBEB01E84A80}"/>
              </a:ext>
            </a:extLst>
          </p:cNvPr>
          <p:cNvCxnSpPr>
            <a:cxnSpLocks/>
          </p:cNvCxnSpPr>
          <p:nvPr/>
        </p:nvCxnSpPr>
        <p:spPr>
          <a:xfrm>
            <a:off x="2551350" y="3153334"/>
            <a:ext cx="5812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D4D3160E-7249-E647-98A4-0F328BD12CF8}"/>
              </a:ext>
            </a:extLst>
          </p:cNvPr>
          <p:cNvCxnSpPr>
            <a:cxnSpLocks/>
          </p:cNvCxnSpPr>
          <p:nvPr/>
        </p:nvCxnSpPr>
        <p:spPr>
          <a:xfrm>
            <a:off x="4545806" y="3160812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D8103BF1-5C70-A74C-80F9-8A9F7DD78B70}"/>
              </a:ext>
            </a:extLst>
          </p:cNvPr>
          <p:cNvCxnSpPr>
            <a:cxnSpLocks/>
          </p:cNvCxnSpPr>
          <p:nvPr/>
        </p:nvCxnSpPr>
        <p:spPr>
          <a:xfrm>
            <a:off x="6811210" y="3153332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445DDC01-E603-F541-A07E-30463224E044}"/>
              </a:ext>
            </a:extLst>
          </p:cNvPr>
          <p:cNvCxnSpPr>
            <a:cxnSpLocks/>
          </p:cNvCxnSpPr>
          <p:nvPr/>
        </p:nvCxnSpPr>
        <p:spPr>
          <a:xfrm>
            <a:off x="9075103" y="3153330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4352AF-47AE-844E-897E-466054093AC2}"/>
              </a:ext>
            </a:extLst>
          </p:cNvPr>
          <p:cNvSpPr/>
          <p:nvPr/>
        </p:nvSpPr>
        <p:spPr>
          <a:xfrm>
            <a:off x="1526877" y="4240953"/>
            <a:ext cx="2630238" cy="7347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Update View</a:t>
            </a:r>
            <a:br>
              <a:rPr kumimoji="1" lang="en-US" altLang="ko-Kore-KR"/>
            </a:br>
            <a:r>
              <a:rPr kumimoji="1" lang="en-US" altLang="ko-Kore-KR"/>
              <a:t>with </a:t>
            </a:r>
            <a:r>
              <a:rPr kumimoji="1" lang="en-US" altLang="ko-Kore-KR" err="1"/>
              <a:t>DiffUtil</a:t>
            </a:r>
            <a:endParaRPr kumimoji="1" lang="ko-Kore-KR" altLang="en-US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858AAEFF-01D1-DC40-B2E4-6A3AF5EA57B3}"/>
              </a:ext>
            </a:extLst>
          </p:cNvPr>
          <p:cNvCxnSpPr>
            <a:cxnSpLocks/>
          </p:cNvCxnSpPr>
          <p:nvPr/>
        </p:nvCxnSpPr>
        <p:spPr>
          <a:xfrm>
            <a:off x="2797537" y="3146744"/>
            <a:ext cx="0" cy="112582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E9703D00-3397-BA47-A9FF-579973CFB795}"/>
              </a:ext>
            </a:extLst>
          </p:cNvPr>
          <p:cNvSpPr/>
          <p:nvPr/>
        </p:nvSpPr>
        <p:spPr>
          <a:xfrm>
            <a:off x="2728164" y="3078049"/>
            <a:ext cx="161548" cy="14553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5A40E4-8F29-1847-A620-99A843492790}"/>
              </a:ext>
            </a:extLst>
          </p:cNvPr>
          <p:cNvSpPr txBox="1"/>
          <p:nvPr/>
        </p:nvSpPr>
        <p:spPr>
          <a:xfrm>
            <a:off x="404818" y="247448"/>
            <a:ext cx="12522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Paging</a:t>
            </a:r>
            <a:endParaRPr kumimoji="1" lang="ko-Kore-KR" altLang="en-US" sz="2500" b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777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A214D5-327F-5F40-9282-0567C03EE27D}"/>
              </a:ext>
            </a:extLst>
          </p:cNvPr>
          <p:cNvSpPr/>
          <p:nvPr/>
        </p:nvSpPr>
        <p:spPr>
          <a:xfrm>
            <a:off x="6096000" y="-308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D65D0B-AB36-7B4C-8EB0-DD3630711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67" y="2180527"/>
            <a:ext cx="1675459" cy="167545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BC70A6B-8CB2-E343-B395-D9C2185DD6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810" y="2295333"/>
            <a:ext cx="1945620" cy="19456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432C630-66CF-C94F-B598-F8B4358EBC78}"/>
              </a:ext>
            </a:extLst>
          </p:cNvPr>
          <p:cNvSpPr txBox="1"/>
          <p:nvPr/>
        </p:nvSpPr>
        <p:spPr>
          <a:xfrm>
            <a:off x="2497439" y="6282693"/>
            <a:ext cx="1203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/>
              <a:t>UI Thread</a:t>
            </a:r>
            <a:endParaRPr kumimoji="1" lang="ko-Kore-KR" altLang="en-US" sz="2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F0BD19-C2C9-B345-809E-28708561CD4E}"/>
              </a:ext>
            </a:extLst>
          </p:cNvPr>
          <p:cNvSpPr txBox="1"/>
          <p:nvPr/>
        </p:nvSpPr>
        <p:spPr>
          <a:xfrm>
            <a:off x="8357274" y="6282693"/>
            <a:ext cx="200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Background Thread</a:t>
            </a:r>
            <a:endParaRPr kumimoji="1" lang="ko-Kore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A4B626-6633-1A4D-A872-6D36EECFA1E9}"/>
              </a:ext>
            </a:extLst>
          </p:cNvPr>
          <p:cNvSpPr/>
          <p:nvPr/>
        </p:nvSpPr>
        <p:spPr>
          <a:xfrm>
            <a:off x="3132642" y="2494855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B2F3B6-EE91-3D46-BCF0-7D3147962E41}"/>
              </a:ext>
            </a:extLst>
          </p:cNvPr>
          <p:cNvSpPr txBox="1"/>
          <p:nvPr/>
        </p:nvSpPr>
        <p:spPr>
          <a:xfrm>
            <a:off x="3123964" y="2691669"/>
            <a:ext cx="1430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/>
              <a:t>PagedList</a:t>
            </a:r>
          </a:p>
          <a:p>
            <a:pPr algn="ctr"/>
            <a:r>
              <a:rPr kumimoji="1" lang="en-US" altLang="ko-Kore-KR"/>
              <a:t>Adapter</a:t>
            </a:r>
          </a:p>
          <a:p>
            <a:pPr algn="ctr"/>
            <a:r>
              <a:rPr kumimoji="1" lang="en-US" altLang="ko-Kore-KR"/>
              <a:t>(N items)</a:t>
            </a:r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7214C9-A9B1-5D45-8AED-5C35F521C01B}"/>
              </a:ext>
            </a:extLst>
          </p:cNvPr>
          <p:cNvSpPr/>
          <p:nvPr/>
        </p:nvSpPr>
        <p:spPr>
          <a:xfrm>
            <a:off x="5398046" y="2494857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12E61B-6995-FA43-A277-8A96E11E1FDD}"/>
              </a:ext>
            </a:extLst>
          </p:cNvPr>
          <p:cNvSpPr txBox="1"/>
          <p:nvPr/>
        </p:nvSpPr>
        <p:spPr>
          <a:xfrm>
            <a:off x="5580066" y="2830170"/>
            <a:ext cx="106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/>
              <a:t>PagedList</a:t>
            </a:r>
          </a:p>
          <a:p>
            <a:pPr algn="ctr"/>
            <a:r>
              <a:rPr kumimoji="1" lang="en-US" altLang="ko-Kore-KR"/>
              <a:t>(N items)</a:t>
            </a:r>
            <a:endParaRPr kumimoji="1" lang="ko-Kore-KR" altLang="en-US"/>
          </a:p>
        </p:txBody>
      </p: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7B09DA8B-043D-3A49-BB23-BBEB01E84A80}"/>
              </a:ext>
            </a:extLst>
          </p:cNvPr>
          <p:cNvCxnSpPr>
            <a:cxnSpLocks/>
          </p:cNvCxnSpPr>
          <p:nvPr/>
        </p:nvCxnSpPr>
        <p:spPr>
          <a:xfrm>
            <a:off x="2551350" y="3153334"/>
            <a:ext cx="5812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D4D3160E-7249-E647-98A4-0F328BD12CF8}"/>
              </a:ext>
            </a:extLst>
          </p:cNvPr>
          <p:cNvCxnSpPr>
            <a:cxnSpLocks/>
          </p:cNvCxnSpPr>
          <p:nvPr/>
        </p:nvCxnSpPr>
        <p:spPr>
          <a:xfrm>
            <a:off x="4545806" y="3160812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D8103BF1-5C70-A74C-80F9-8A9F7DD78B70}"/>
              </a:ext>
            </a:extLst>
          </p:cNvPr>
          <p:cNvCxnSpPr>
            <a:cxnSpLocks/>
          </p:cNvCxnSpPr>
          <p:nvPr/>
        </p:nvCxnSpPr>
        <p:spPr>
          <a:xfrm>
            <a:off x="6811210" y="3153332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445DDC01-E603-F541-A07E-30463224E044}"/>
              </a:ext>
            </a:extLst>
          </p:cNvPr>
          <p:cNvCxnSpPr>
            <a:cxnSpLocks/>
          </p:cNvCxnSpPr>
          <p:nvPr/>
        </p:nvCxnSpPr>
        <p:spPr>
          <a:xfrm>
            <a:off x="9075103" y="3153330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5E53DE-1DEB-F941-A22C-8B1ABCC9DC88}"/>
              </a:ext>
            </a:extLst>
          </p:cNvPr>
          <p:cNvSpPr/>
          <p:nvPr/>
        </p:nvSpPr>
        <p:spPr>
          <a:xfrm>
            <a:off x="18122" y="-6160"/>
            <a:ext cx="12192000" cy="68610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D8476C-D892-A148-BB86-4F6CA2C4CE24}"/>
              </a:ext>
            </a:extLst>
          </p:cNvPr>
          <p:cNvSpPr/>
          <p:nvPr/>
        </p:nvSpPr>
        <p:spPr>
          <a:xfrm>
            <a:off x="7650692" y="2494857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A22CE5-AAA4-974C-9BAF-534EB60D6581}"/>
              </a:ext>
            </a:extLst>
          </p:cNvPr>
          <p:cNvSpPr txBox="1"/>
          <p:nvPr/>
        </p:nvSpPr>
        <p:spPr>
          <a:xfrm>
            <a:off x="7735922" y="2923916"/>
            <a:ext cx="12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/>
              <a:t>DataSource</a:t>
            </a:r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9B6CC6-FC97-664D-B593-CE2111596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828" y="2305764"/>
            <a:ext cx="837135" cy="83713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D818EE-6E50-5E4B-B020-C917D9FC60E0}"/>
              </a:ext>
            </a:extLst>
          </p:cNvPr>
          <p:cNvSpPr/>
          <p:nvPr/>
        </p:nvSpPr>
        <p:spPr>
          <a:xfrm>
            <a:off x="2829896" y="1985844"/>
            <a:ext cx="4100969" cy="2370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ore-KR" altLang="en-US" sz="2400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4C560ECD-8137-1B42-8B62-C0EE809611A0}"/>
              </a:ext>
            </a:extLst>
          </p:cNvPr>
          <p:cNvCxnSpPr>
            <a:cxnSpLocks/>
          </p:cNvCxnSpPr>
          <p:nvPr/>
        </p:nvCxnSpPr>
        <p:spPr>
          <a:xfrm flipH="1">
            <a:off x="6948084" y="3171116"/>
            <a:ext cx="70260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5EE34537-1102-6E46-AF7B-E9D7D318A0C5}"/>
              </a:ext>
            </a:extLst>
          </p:cNvPr>
          <p:cNvSpPr/>
          <p:nvPr/>
        </p:nvSpPr>
        <p:spPr>
          <a:xfrm>
            <a:off x="7556252" y="3080561"/>
            <a:ext cx="161548" cy="14553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C70BF9-C319-1846-B177-58E2F1879613}"/>
              </a:ext>
            </a:extLst>
          </p:cNvPr>
          <p:cNvSpPr txBox="1"/>
          <p:nvPr/>
        </p:nvSpPr>
        <p:spPr>
          <a:xfrm>
            <a:off x="3239370" y="2232729"/>
            <a:ext cx="323825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400">
                <a:solidFill>
                  <a:schemeClr val="bg1"/>
                </a:solidFill>
              </a:rPr>
              <a:t>PageKeyesDataSource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400">
                <a:solidFill>
                  <a:schemeClr val="bg1"/>
                </a:solidFill>
              </a:rPr>
              <a:t>ItemKeyedDataSource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400">
                <a:solidFill>
                  <a:schemeClr val="bg1"/>
                </a:solidFill>
              </a:rPr>
              <a:t>PositionalDataSource</a:t>
            </a:r>
            <a:endParaRPr kumimoji="1" lang="ko-Kore-KR" altLang="en-US" sz="2400">
              <a:solidFill>
                <a:schemeClr val="bg1"/>
              </a:solidFill>
            </a:endParaRPr>
          </a:p>
          <a:p>
            <a:endParaRPr kumimoji="1" lang="ko-Kore-KR" altLang="en-US" sz="240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746D03-4BCB-7B40-930A-AFCB7705A422}"/>
              </a:ext>
            </a:extLst>
          </p:cNvPr>
          <p:cNvSpPr txBox="1"/>
          <p:nvPr/>
        </p:nvSpPr>
        <p:spPr>
          <a:xfrm>
            <a:off x="404818" y="247448"/>
            <a:ext cx="12522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Paging</a:t>
            </a:r>
            <a:endParaRPr kumimoji="1" lang="ko-Kore-KR" altLang="en-US" sz="2500" b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4055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A1665C8-5CDB-8A4C-A8BA-CBED8C62CEF4}"/>
              </a:ext>
            </a:extLst>
          </p:cNvPr>
          <p:cNvSpPr txBox="1"/>
          <p:nvPr/>
        </p:nvSpPr>
        <p:spPr>
          <a:xfrm>
            <a:off x="2125998" y="960615"/>
            <a:ext cx="4511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PagedKeyedDatatSource</a:t>
            </a:r>
            <a:endParaRPr kumimoji="1" lang="ko-Kore-KR" altLang="en-US" sz="2800" b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3A8F2D-3543-454B-ABC7-BB23DA31A379}"/>
              </a:ext>
            </a:extLst>
          </p:cNvPr>
          <p:cNvSpPr txBox="1"/>
          <p:nvPr/>
        </p:nvSpPr>
        <p:spPr>
          <a:xfrm>
            <a:off x="2125998" y="1474812"/>
            <a:ext cx="5402441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홈 피드</a:t>
            </a:r>
            <a:r>
              <a:rPr kumimoji="1" lang="en-US" altLang="ko-Kore-KR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kumimoji="1" lang="en-US" altLang="ko-Kore-KR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</a:t>
            </a:r>
            <a:r>
              <a:rPr kumimoji="1" lang="en-US" altLang="ko-KR">
                <a:latin typeface="NanumSquareOTF_ac" panose="020B0600000101010101" pitchFamily="34" charset="-127"/>
                <a:ea typeface="NanumSquareOTF_ac" panose="020B0600000101010101" pitchFamily="34" charset="-127"/>
              </a:rPr>
              <a:t>150</a:t>
            </a:r>
            <a:r>
              <a:rPr kumimoji="1" lang="ko-KR" alt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개의 팔로우 기반 피드 로딩</a:t>
            </a:r>
            <a:endParaRPr kumimoji="1" lang="en-US" altLang="ko-KR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추천 피드 </a:t>
            </a:r>
            <a:r>
              <a:rPr kumimoji="1" lang="en-US" altLang="ko-KR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현재 </a:t>
            </a:r>
            <a:r>
              <a:rPr kumimoji="1" lang="en-US" altLang="ko-KR">
                <a:latin typeface="NanumSquareOTF_ac" panose="020B0600000101010101" pitchFamily="34" charset="-127"/>
                <a:ea typeface="NanumSquareOTF_ac" panose="020B0600000101010101" pitchFamily="34" charset="-127"/>
              </a:rPr>
              <a:t>20</a:t>
            </a:r>
            <a:r>
              <a:rPr kumimoji="1" lang="ko-KR" alt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개의 피드에서 확장 가능</a:t>
            </a:r>
            <a:endParaRPr kumimoji="1" lang="en-US" altLang="ko-KR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검색 결과</a:t>
            </a:r>
            <a:r>
              <a:rPr kumimoji="1" lang="ko-KR" alt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서비스 규모가 커질수록 대량의 데이터 로드</a:t>
            </a:r>
            <a:endParaRPr kumimoji="1" lang="ko-Kore-KR" alt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EECC3457-CB66-A743-95F7-3041E72BE17D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1" y="1222225"/>
            <a:ext cx="1585070" cy="0"/>
          </a:xfrm>
          <a:prstGeom prst="line">
            <a:avLst/>
          </a:prstGeom>
          <a:ln w="38100">
            <a:solidFill>
              <a:srgbClr val="569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623EE766-7470-3F48-9AEF-8B5C2B3FF9A4}"/>
              </a:ext>
            </a:extLst>
          </p:cNvPr>
          <p:cNvSpPr/>
          <p:nvPr/>
        </p:nvSpPr>
        <p:spPr>
          <a:xfrm>
            <a:off x="1585071" y="1144115"/>
            <a:ext cx="167453" cy="156220"/>
          </a:xfrm>
          <a:prstGeom prst="ellipse">
            <a:avLst/>
          </a:prstGeom>
          <a:solidFill>
            <a:srgbClr val="569ED9"/>
          </a:solidFill>
          <a:ln>
            <a:solidFill>
              <a:srgbClr val="569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DB6DA61-88E4-2049-AFDD-91AE8D0922B0}"/>
              </a:ext>
            </a:extLst>
          </p:cNvPr>
          <p:cNvCxnSpPr>
            <a:cxnSpLocks/>
          </p:cNvCxnSpPr>
          <p:nvPr/>
        </p:nvCxnSpPr>
        <p:spPr>
          <a:xfrm flipH="1">
            <a:off x="9985318" y="3361501"/>
            <a:ext cx="2206682" cy="0"/>
          </a:xfrm>
          <a:prstGeom prst="line">
            <a:avLst/>
          </a:prstGeom>
          <a:ln w="38100">
            <a:solidFill>
              <a:srgbClr val="FFA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3C945F90-4DB8-3144-A8D5-7CF63EF96BCC}"/>
              </a:ext>
            </a:extLst>
          </p:cNvPr>
          <p:cNvSpPr/>
          <p:nvPr/>
        </p:nvSpPr>
        <p:spPr>
          <a:xfrm>
            <a:off x="9821329" y="3282560"/>
            <a:ext cx="167453" cy="156220"/>
          </a:xfrm>
          <a:prstGeom prst="ellipse">
            <a:avLst/>
          </a:prstGeom>
          <a:solidFill>
            <a:srgbClr val="FFA0D8"/>
          </a:solidFill>
          <a:ln>
            <a:solidFill>
              <a:srgbClr val="FFA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7E7E0F-0A8B-854F-8880-DE9F5931F2A5}"/>
              </a:ext>
            </a:extLst>
          </p:cNvPr>
          <p:cNvSpPr txBox="1"/>
          <p:nvPr/>
        </p:nvSpPr>
        <p:spPr>
          <a:xfrm>
            <a:off x="5587478" y="3178001"/>
            <a:ext cx="4233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ItemKeyedDatatSource</a:t>
            </a:r>
            <a:endParaRPr kumimoji="1" lang="ko-Kore-KR" altLang="en-US" sz="2800" b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3FA24F-73B5-1944-B4F8-12446D1BBFE3}"/>
              </a:ext>
            </a:extLst>
          </p:cNvPr>
          <p:cNvSpPr txBox="1"/>
          <p:nvPr/>
        </p:nvSpPr>
        <p:spPr>
          <a:xfrm>
            <a:off x="5603208" y="3701221"/>
            <a:ext cx="545854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프로필 게시글 </a:t>
            </a:r>
            <a:r>
              <a:rPr kumimoji="1" lang="en-US" altLang="ko-KR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:</a:t>
            </a:r>
            <a:r>
              <a:rPr kumimoji="1"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kumimoji="1" lang="en-US" altLang="ko-KR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item</a:t>
            </a:r>
            <a:r>
              <a:rPr kumimoji="1"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의 </a:t>
            </a:r>
            <a:r>
              <a:rPr kumimoji="1" lang="en-US" altLang="ko-KR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key</a:t>
            </a:r>
            <a:r>
              <a:rPr kumimoji="1"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기반으로 데이터 중복 제거</a:t>
            </a:r>
            <a:endParaRPr kumimoji="1" lang="ko-Kore-KR" alt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E6B3DC-C031-5E46-930D-8C9147B0C2FE}"/>
              </a:ext>
            </a:extLst>
          </p:cNvPr>
          <p:cNvSpPr txBox="1"/>
          <p:nvPr/>
        </p:nvSpPr>
        <p:spPr>
          <a:xfrm>
            <a:off x="2125998" y="4638688"/>
            <a:ext cx="4087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PositionalDatatSource</a:t>
            </a:r>
            <a:endParaRPr kumimoji="1" lang="ko-Kore-KR" altLang="en-US" sz="2800" b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BC1160-C001-2542-8120-836D0570FFBD}"/>
              </a:ext>
            </a:extLst>
          </p:cNvPr>
          <p:cNvSpPr txBox="1"/>
          <p:nvPr/>
        </p:nvSpPr>
        <p:spPr>
          <a:xfrm>
            <a:off x="2125998" y="5161908"/>
            <a:ext cx="5416868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북마크 게시글 </a:t>
            </a:r>
            <a:r>
              <a:rPr kumimoji="1" lang="en-US" altLang="ko-Kore-KR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로컬</a:t>
            </a:r>
            <a:r>
              <a:rPr kumimoji="1" lang="en-US" altLang="ko-KR">
                <a:latin typeface="NanumSquareOTF_ac" panose="020B0600000101010101" pitchFamily="34" charset="-127"/>
                <a:ea typeface="NanumSquareOTF_ac" panose="020B0600000101010101" pitchFamily="34" charset="-127"/>
              </a:rPr>
              <a:t>DB</a:t>
            </a:r>
            <a:r>
              <a:rPr kumimoji="1" lang="ko-KR" alt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가져오는 </a:t>
            </a:r>
            <a:r>
              <a:rPr kumimoji="1" lang="en-US" altLang="ko-KR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Countable List</a:t>
            </a:r>
            <a:endParaRPr kumimoji="1" lang="ko-Kore-KR" alt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0F11D846-39E8-7145-807C-539991A2BC3D}"/>
              </a:ext>
            </a:extLst>
          </p:cNvPr>
          <p:cNvCxnSpPr>
            <a:cxnSpLocks/>
            <a:stCxn id="37" idx="2"/>
          </p:cNvCxnSpPr>
          <p:nvPr/>
        </p:nvCxnSpPr>
        <p:spPr>
          <a:xfrm flipH="1" flipV="1">
            <a:off x="1" y="4887449"/>
            <a:ext cx="1585070" cy="10140"/>
          </a:xfrm>
          <a:prstGeom prst="line">
            <a:avLst/>
          </a:prstGeom>
          <a:ln w="38100">
            <a:solidFill>
              <a:srgbClr val="FFD5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65472867-5D30-D44F-A0BF-9A0DEBFE8183}"/>
              </a:ext>
            </a:extLst>
          </p:cNvPr>
          <p:cNvSpPr/>
          <p:nvPr/>
        </p:nvSpPr>
        <p:spPr>
          <a:xfrm>
            <a:off x="1585071" y="4819479"/>
            <a:ext cx="167453" cy="156220"/>
          </a:xfrm>
          <a:prstGeom prst="ellipse">
            <a:avLst/>
          </a:prstGeom>
          <a:solidFill>
            <a:srgbClr val="FFD548"/>
          </a:solidFill>
          <a:ln>
            <a:solidFill>
              <a:srgbClr val="FFD5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25A86-6655-CD41-8824-B8A4DFC5DA4C}"/>
              </a:ext>
            </a:extLst>
          </p:cNvPr>
          <p:cNvSpPr txBox="1"/>
          <p:nvPr/>
        </p:nvSpPr>
        <p:spPr>
          <a:xfrm>
            <a:off x="404818" y="247448"/>
            <a:ext cx="12522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Paging</a:t>
            </a:r>
            <a:endParaRPr kumimoji="1" lang="ko-Kore-KR" altLang="en-US" sz="2500" b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471F6D0-CB86-DC42-8A8F-67340D4DD8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5"/>
          <a:stretch/>
        </p:blipFill>
        <p:spPr>
          <a:xfrm>
            <a:off x="-18833" y="724502"/>
            <a:ext cx="12191999" cy="564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0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4E835B-6657-224B-837F-0C10B614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8800" y="4503574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smtClean="0"/>
              <a:t>17</a:t>
            </a:fld>
            <a:endParaRPr 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90262E56-5FB1-994F-9F07-40225EA599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8" b="4978"/>
          <a:stretch/>
        </p:blipFill>
        <p:spPr>
          <a:xfrm>
            <a:off x="4885773" y="1394443"/>
            <a:ext cx="2420454" cy="4601127"/>
          </a:xfrm>
          <a:prstGeom prst="rect">
            <a:avLst/>
          </a:prstGeom>
        </p:spPr>
      </p:pic>
      <p:pic>
        <p:nvPicPr>
          <p:cNvPr id="20" name="그림 19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6748D0B5-DAA4-7D43-B916-CA3BA4F75F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8" b="5500"/>
          <a:stretch/>
        </p:blipFill>
        <p:spPr>
          <a:xfrm>
            <a:off x="8210929" y="1391053"/>
            <a:ext cx="2420454" cy="4604517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A4F521-9B54-6643-8E8A-189F6EC427DA}"/>
              </a:ext>
            </a:extLst>
          </p:cNvPr>
          <p:cNvCxnSpPr/>
          <p:nvPr/>
        </p:nvCxnSpPr>
        <p:spPr>
          <a:xfrm>
            <a:off x="7431841" y="3483678"/>
            <a:ext cx="64984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DC7C87-9CEC-2647-9818-7A2ECE337C00}"/>
              </a:ext>
            </a:extLst>
          </p:cNvPr>
          <p:cNvSpPr/>
          <p:nvPr/>
        </p:nvSpPr>
        <p:spPr>
          <a:xfrm>
            <a:off x="0" y="54678"/>
            <a:ext cx="12192000" cy="6858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1A62C95-428B-C74A-9B5C-E2DDBA72CDCA}"/>
              </a:ext>
            </a:extLst>
          </p:cNvPr>
          <p:cNvCxnSpPr/>
          <p:nvPr/>
        </p:nvCxnSpPr>
        <p:spPr>
          <a:xfrm>
            <a:off x="4095535" y="3483678"/>
            <a:ext cx="64984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BD0E15D2-C4CC-2F4C-B096-347536A53D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6" b="5330"/>
          <a:stretch/>
        </p:blipFill>
        <p:spPr>
          <a:xfrm>
            <a:off x="1560617" y="1394443"/>
            <a:ext cx="2420454" cy="460112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6134D7-5E1C-F44E-8C9D-ECC59334A5BE}"/>
              </a:ext>
            </a:extLst>
          </p:cNvPr>
          <p:cNvSpPr/>
          <p:nvPr/>
        </p:nvSpPr>
        <p:spPr>
          <a:xfrm>
            <a:off x="1827848" y="634148"/>
            <a:ext cx="1885991" cy="524743"/>
          </a:xfrm>
          <a:prstGeom prst="rect">
            <a:avLst/>
          </a:prstGeom>
          <a:solidFill>
            <a:srgbClr val="569ED9"/>
          </a:solidFill>
          <a:ln>
            <a:solidFill>
              <a:srgbClr val="569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PageList</a:t>
            </a:r>
            <a:r>
              <a:rPr kumimoji="1"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스크롤</a:t>
            </a:r>
            <a:endParaRPr kumimoji="1" lang="ko-Kore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59A8FF24-4EB9-2B4A-A2B9-BE1C21F8AAE6}"/>
              </a:ext>
            </a:extLst>
          </p:cNvPr>
          <p:cNvCxnSpPr>
            <a:cxnSpLocks/>
          </p:cNvCxnSpPr>
          <p:nvPr/>
        </p:nvCxnSpPr>
        <p:spPr>
          <a:xfrm>
            <a:off x="2770844" y="1064029"/>
            <a:ext cx="0" cy="288323"/>
          </a:xfrm>
          <a:prstGeom prst="line">
            <a:avLst/>
          </a:prstGeom>
          <a:ln w="38100">
            <a:solidFill>
              <a:srgbClr val="569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8821FAFA-9363-D340-A8D5-032A2EEE08A1}"/>
              </a:ext>
            </a:extLst>
          </p:cNvPr>
          <p:cNvSpPr/>
          <p:nvPr/>
        </p:nvSpPr>
        <p:spPr>
          <a:xfrm>
            <a:off x="2690070" y="1348774"/>
            <a:ext cx="161548" cy="145538"/>
          </a:xfrm>
          <a:prstGeom prst="ellipse">
            <a:avLst/>
          </a:prstGeom>
          <a:solidFill>
            <a:srgbClr val="569ED9"/>
          </a:solidFill>
          <a:ln>
            <a:solidFill>
              <a:srgbClr val="569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100AF-C894-0044-9426-ECB0C3246954}"/>
              </a:ext>
            </a:extLst>
          </p:cNvPr>
          <p:cNvSpPr txBox="1"/>
          <p:nvPr/>
        </p:nvSpPr>
        <p:spPr>
          <a:xfrm>
            <a:off x="404818" y="247448"/>
            <a:ext cx="1215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Paging</a:t>
            </a:r>
            <a:endParaRPr kumimoji="1" lang="ko-Kore-KR" altLang="en-US" sz="25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16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1A62C95-428B-C74A-9B5C-E2DDBA72CDCA}"/>
              </a:ext>
            </a:extLst>
          </p:cNvPr>
          <p:cNvCxnSpPr/>
          <p:nvPr/>
        </p:nvCxnSpPr>
        <p:spPr>
          <a:xfrm>
            <a:off x="4095535" y="3483678"/>
            <a:ext cx="64984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BD0E15D2-C4CC-2F4C-B096-347536A53D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6" b="5330"/>
          <a:stretch/>
        </p:blipFill>
        <p:spPr>
          <a:xfrm>
            <a:off x="1560617" y="1394443"/>
            <a:ext cx="2420454" cy="460112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4E835B-6657-224B-837F-0C10B614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8800" y="4503574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smtClean="0"/>
              <a:t>18</a:t>
            </a:fld>
            <a:endParaRPr lang="en-US"/>
          </a:p>
        </p:txBody>
      </p:sp>
      <p:pic>
        <p:nvPicPr>
          <p:cNvPr id="20" name="그림 19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6748D0B5-DAA4-7D43-B916-CA3BA4F75F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8" b="5500"/>
          <a:stretch/>
        </p:blipFill>
        <p:spPr>
          <a:xfrm>
            <a:off x="8210929" y="1391053"/>
            <a:ext cx="2420454" cy="46045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3DC7C87-9CEC-2647-9818-7A2ECE337C0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6134D7-5E1C-F44E-8C9D-ECC59334A5BE}"/>
              </a:ext>
            </a:extLst>
          </p:cNvPr>
          <p:cNvSpPr/>
          <p:nvPr/>
        </p:nvSpPr>
        <p:spPr>
          <a:xfrm>
            <a:off x="5153004" y="600058"/>
            <a:ext cx="1885991" cy="524743"/>
          </a:xfrm>
          <a:prstGeom prst="rect">
            <a:avLst/>
          </a:prstGeom>
          <a:solidFill>
            <a:srgbClr val="569ED9"/>
          </a:solidFill>
          <a:ln>
            <a:solidFill>
              <a:srgbClr val="569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게시글 상세</a:t>
            </a:r>
            <a:endParaRPr kumimoji="1" lang="ko-Kore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59A8FF24-4EB9-2B4A-A2B9-BE1C21F8AAE6}"/>
              </a:ext>
            </a:extLst>
          </p:cNvPr>
          <p:cNvCxnSpPr>
            <a:cxnSpLocks/>
          </p:cNvCxnSpPr>
          <p:nvPr/>
        </p:nvCxnSpPr>
        <p:spPr>
          <a:xfrm>
            <a:off x="6096000" y="1029939"/>
            <a:ext cx="0" cy="288323"/>
          </a:xfrm>
          <a:prstGeom prst="line">
            <a:avLst/>
          </a:prstGeom>
          <a:ln w="38100">
            <a:solidFill>
              <a:srgbClr val="569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90262E56-5FB1-994F-9F07-40225EA5999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8" b="4978"/>
          <a:stretch/>
        </p:blipFill>
        <p:spPr>
          <a:xfrm>
            <a:off x="4885773" y="1394443"/>
            <a:ext cx="2420454" cy="4601127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A4F521-9B54-6643-8E8A-189F6EC427DA}"/>
              </a:ext>
            </a:extLst>
          </p:cNvPr>
          <p:cNvCxnSpPr/>
          <p:nvPr/>
        </p:nvCxnSpPr>
        <p:spPr>
          <a:xfrm>
            <a:off x="7431841" y="3483678"/>
            <a:ext cx="64984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8821FAFA-9363-D340-A8D5-032A2EEE08A1}"/>
              </a:ext>
            </a:extLst>
          </p:cNvPr>
          <p:cNvSpPr/>
          <p:nvPr/>
        </p:nvSpPr>
        <p:spPr>
          <a:xfrm>
            <a:off x="6015226" y="1314684"/>
            <a:ext cx="161548" cy="145538"/>
          </a:xfrm>
          <a:prstGeom prst="ellipse">
            <a:avLst/>
          </a:prstGeom>
          <a:solidFill>
            <a:srgbClr val="569ED9"/>
          </a:solidFill>
          <a:ln>
            <a:solidFill>
              <a:srgbClr val="569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F0674E-CE56-7146-B7B1-004ADE2E4E86}"/>
              </a:ext>
            </a:extLst>
          </p:cNvPr>
          <p:cNvSpPr txBox="1"/>
          <p:nvPr/>
        </p:nvSpPr>
        <p:spPr>
          <a:xfrm>
            <a:off x="404818" y="247448"/>
            <a:ext cx="1215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Paging</a:t>
            </a:r>
            <a:endParaRPr kumimoji="1" lang="ko-Kore-KR" altLang="en-US" sz="25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01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90262E56-5FB1-994F-9F07-40225EA599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8" b="4978"/>
          <a:stretch/>
        </p:blipFill>
        <p:spPr>
          <a:xfrm>
            <a:off x="4885773" y="1394443"/>
            <a:ext cx="2420454" cy="4601127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A4F521-9B54-6643-8E8A-189F6EC427DA}"/>
              </a:ext>
            </a:extLst>
          </p:cNvPr>
          <p:cNvCxnSpPr/>
          <p:nvPr/>
        </p:nvCxnSpPr>
        <p:spPr>
          <a:xfrm>
            <a:off x="7431841" y="3483678"/>
            <a:ext cx="64984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1A62C95-428B-C74A-9B5C-E2DDBA72CDCA}"/>
              </a:ext>
            </a:extLst>
          </p:cNvPr>
          <p:cNvCxnSpPr/>
          <p:nvPr/>
        </p:nvCxnSpPr>
        <p:spPr>
          <a:xfrm>
            <a:off x="4095535" y="3483678"/>
            <a:ext cx="64984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BD0E15D2-C4CC-2F4C-B096-347536A53D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6" b="5330"/>
          <a:stretch/>
        </p:blipFill>
        <p:spPr>
          <a:xfrm>
            <a:off x="1560617" y="1394443"/>
            <a:ext cx="2420454" cy="460112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4E835B-6657-224B-837F-0C10B614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8800" y="4503574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DC7C87-9CEC-2647-9818-7A2ECE337C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그림 19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6748D0B5-DAA4-7D43-B916-CA3BA4F75F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8" b="5500"/>
          <a:stretch/>
        </p:blipFill>
        <p:spPr>
          <a:xfrm>
            <a:off x="8210929" y="1391053"/>
            <a:ext cx="2420454" cy="46045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6134D7-5E1C-F44E-8C9D-ECC59334A5BE}"/>
              </a:ext>
            </a:extLst>
          </p:cNvPr>
          <p:cNvSpPr/>
          <p:nvPr/>
        </p:nvSpPr>
        <p:spPr>
          <a:xfrm>
            <a:off x="8210929" y="452254"/>
            <a:ext cx="2547736" cy="672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새로운 </a:t>
            </a:r>
            <a:r>
              <a:rPr kumimoji="1" lang="en-US" altLang="ko-Kore-KR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PageList</a:t>
            </a:r>
            <a:r>
              <a:rPr kumimoji="1"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로드</a:t>
            </a:r>
            <a:endParaRPr kumimoji="1" lang="ko-Kore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59A8FF24-4EB9-2B4A-A2B9-BE1C21F8AAE6}"/>
              </a:ext>
            </a:extLst>
          </p:cNvPr>
          <p:cNvCxnSpPr>
            <a:cxnSpLocks/>
          </p:cNvCxnSpPr>
          <p:nvPr/>
        </p:nvCxnSpPr>
        <p:spPr>
          <a:xfrm>
            <a:off x="9413780" y="1029939"/>
            <a:ext cx="0" cy="28832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8821FAFA-9363-D340-A8D5-032A2EEE08A1}"/>
              </a:ext>
            </a:extLst>
          </p:cNvPr>
          <p:cNvSpPr/>
          <p:nvPr/>
        </p:nvSpPr>
        <p:spPr>
          <a:xfrm>
            <a:off x="9333006" y="1314684"/>
            <a:ext cx="161548" cy="14553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1572F8-0083-2A48-9153-DD33FDB3BDCE}"/>
              </a:ext>
            </a:extLst>
          </p:cNvPr>
          <p:cNvSpPr txBox="1"/>
          <p:nvPr/>
        </p:nvSpPr>
        <p:spPr>
          <a:xfrm>
            <a:off x="404818" y="247448"/>
            <a:ext cx="1215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Paging</a:t>
            </a:r>
            <a:endParaRPr kumimoji="1" lang="ko-Kore-KR" altLang="en-US" sz="25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74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8195" y="1466702"/>
            <a:ext cx="5961379" cy="1323938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2100" b="1">
                <a:latin typeface="NanumSquareOTF_ac Bold"/>
                <a:ea typeface="NanumSquareOTF_ac Bold" panose="020B0600000101010101" pitchFamily="34" charset="-127"/>
              </a:rPr>
              <a:t>✔️ </a:t>
            </a:r>
            <a:r>
              <a:rPr lang="en-US" sz="2100" b="1" err="1">
                <a:latin typeface="NanumSquareOTF_ac Bold"/>
                <a:ea typeface="NanumSquareOTF_ac Bold" panose="020B0600000101010101" pitchFamily="34" charset="-127"/>
              </a:rPr>
              <a:t>서비스</a:t>
            </a:r>
            <a:r>
              <a:rPr lang="en-US" sz="2100" b="1">
                <a:latin typeface="NanumSquareOTF_ac Bold"/>
                <a:ea typeface="NanumSquareOTF_ac Bold" panose="020B0600000101010101" pitchFamily="34" charset="-127"/>
              </a:rPr>
              <a:t> </a:t>
            </a:r>
            <a:r>
              <a:rPr lang="en-US" sz="2100" b="1" err="1">
                <a:latin typeface="NanumSquareOTF_ac Bold"/>
                <a:ea typeface="NanumSquareOTF_ac Bold" panose="020B0600000101010101" pitchFamily="34" charset="-127"/>
              </a:rPr>
              <a:t>소개</a:t>
            </a:r>
            <a:endParaRPr lang="en-US" sz="2100" b="1">
              <a:latin typeface="NanumSquareOTF_ac Bold"/>
              <a:ea typeface="NanumSquareOTF_ac Bold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err="1">
                <a:latin typeface="NanumSquareOTF_ac" panose="020B0600000101010101" pitchFamily="34" charset="-127"/>
                <a:ea typeface="NanumSquareOTF_ac"/>
              </a:rPr>
              <a:t>서비스명</a:t>
            </a:r>
            <a:r>
              <a:rPr lang="en-US" sz="19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altLang="ko-KR" sz="1900">
                <a:latin typeface="NanumSquareOTF_ac" panose="020B0600000101010101" pitchFamily="34" charset="-127"/>
                <a:ea typeface="NanumSquareOTF_ac"/>
              </a:rPr>
              <a:t>: Valley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>
                <a:latin typeface="NanumSquareOTF_ac" panose="020B0600000101010101" pitchFamily="34" charset="-127"/>
                <a:ea typeface="NanumSquareOTF_ac"/>
              </a:rPr>
              <a:t>개발자들을 위한 개발 트렌드 및 </a:t>
            </a:r>
            <a:r>
              <a:rPr lang="ko-KR" altLang="en-US" sz="1900" err="1">
                <a:latin typeface="NanumSquareOTF_ac" panose="020B0600000101010101" pitchFamily="34" charset="-127"/>
                <a:ea typeface="NanumSquareOTF_ac"/>
              </a:rPr>
              <a:t>인사이트</a:t>
            </a:r>
            <a:r>
              <a:rPr lang="ko-KR" altLang="en-US" sz="1900">
                <a:latin typeface="NanumSquareOTF_ac" panose="020B0600000101010101" pitchFamily="34" charset="-127"/>
                <a:ea typeface="NanumSquareOTF_ac"/>
              </a:rPr>
              <a:t> 공유 </a:t>
            </a:r>
            <a:r>
              <a:rPr lang="en-US" altLang="ko-KR" sz="1900">
                <a:latin typeface="NanumSquareOTF_ac" panose="020B0600000101010101" pitchFamily="34" charset="-127"/>
                <a:ea typeface="NanumSquareOTF_ac"/>
              </a:rPr>
              <a:t>SNS</a:t>
            </a:r>
            <a:endParaRPr lang="en-US">
              <a:ea typeface="NanumSquareOTF_ac"/>
              <a:cs typeface="Calibri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9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5F5FB-F7A1-F14E-A54F-ACF0E29232FE}"/>
              </a:ext>
            </a:extLst>
          </p:cNvPr>
          <p:cNvSpPr txBox="1"/>
          <p:nvPr/>
        </p:nvSpPr>
        <p:spPr>
          <a:xfrm>
            <a:off x="329716" y="274159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kern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DungGeunMo" panose="020B0500000000000000" pitchFamily="34" charset="-127"/>
              </a:rPr>
              <a:t>프로젝트 개요</a:t>
            </a:r>
            <a:endParaRPr kumimoji="1" lang="ko-Kore-KR" altLang="en-US" sz="24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25E21D2E-A56D-4E41-8B26-8D18D97E209F}"/>
              </a:ext>
            </a:extLst>
          </p:cNvPr>
          <p:cNvSpPr txBox="1"/>
          <p:nvPr/>
        </p:nvSpPr>
        <p:spPr>
          <a:xfrm>
            <a:off x="1066800" y="3775434"/>
            <a:ext cx="10096500" cy="179517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2100" b="1">
                <a:latin typeface="NanumSquareOTF_ac Bold"/>
                <a:ea typeface="NanumSquareOTF_ac Bold" panose="020B0600000101010101" pitchFamily="34" charset="-127"/>
              </a:rPr>
              <a:t>✔️ </a:t>
            </a:r>
            <a:r>
              <a:rPr lang="en-US" sz="2100" b="1" err="1">
                <a:latin typeface="NanumSquareOTF_ac Bold"/>
                <a:ea typeface="NanumSquareOTF_ac Bold" panose="020B0600000101010101" pitchFamily="34" charset="-127"/>
              </a:rPr>
              <a:t>주제</a:t>
            </a:r>
            <a:r>
              <a:rPr lang="en-US" sz="2100" b="1">
                <a:latin typeface="NanumSquareOTF_ac Bold"/>
                <a:ea typeface="NanumSquareOTF_ac Bold" panose="020B0600000101010101" pitchFamily="34" charset="-127"/>
              </a:rPr>
              <a:t> </a:t>
            </a:r>
            <a:r>
              <a:rPr lang="en-US" sz="2100" b="1" err="1">
                <a:latin typeface="NanumSquareOTF_ac Bold"/>
                <a:ea typeface="NanumSquareOTF_ac Bold" panose="020B0600000101010101" pitchFamily="34" charset="-127"/>
              </a:rPr>
              <a:t>선정</a:t>
            </a:r>
            <a:r>
              <a:rPr lang="en-US" sz="2100" b="1">
                <a:latin typeface="NanumSquareOTF_ac Bold"/>
                <a:ea typeface="NanumSquareOTF_ac Bold" panose="020B0600000101010101" pitchFamily="34" charset="-127"/>
              </a:rPr>
              <a:t> </a:t>
            </a:r>
            <a:r>
              <a:rPr lang="en-US" sz="2100" b="1" err="1">
                <a:latin typeface="NanumSquareOTF_ac Bold"/>
                <a:ea typeface="NanumSquareOTF_ac Bold" panose="020B0600000101010101" pitchFamily="34" charset="-127"/>
              </a:rPr>
              <a:t>이유</a:t>
            </a:r>
            <a:endParaRPr lang="en-US" sz="2100" b="1">
              <a:latin typeface="NanumSquareOTF_ac Bold"/>
              <a:ea typeface="NanumSquareOTF_ac Bold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기획</a:t>
            </a:r>
            <a:r>
              <a:rPr lang="en-US" sz="1900">
                <a:latin typeface="NanumSquareOTF_ac" panose="020B0600000101010101" pitchFamily="34" charset="-127"/>
                <a:ea typeface="NanumSquareOTF_ac"/>
              </a:rPr>
              <a:t>,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디자이너들을</a:t>
            </a:r>
            <a:r>
              <a:rPr lang="ko-Kore-KR" altLang="en-US" sz="19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타겟팅한</a:t>
            </a:r>
            <a:r>
              <a:rPr lang="ko-Kore-KR" altLang="en-US" sz="19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sz="1900">
                <a:latin typeface="NanumSquareOTF_ac" panose="020B0600000101010101" pitchFamily="34" charset="-127"/>
                <a:ea typeface="NanumSquareOTF_ac"/>
              </a:rPr>
              <a:t>Pinterest, </a:t>
            </a:r>
            <a:r>
              <a:rPr lang="en-US" sz="1900" err="1">
                <a:latin typeface="NanumSquareOTF_ac" panose="020B0600000101010101" pitchFamily="34" charset="-127"/>
                <a:ea typeface="NanumSquareOTF_ac"/>
              </a:rPr>
              <a:t>Behance</a:t>
            </a:r>
            <a:r>
              <a:rPr lang="en-US" sz="1900">
                <a:latin typeface="NanumSquareOTF_ac" panose="020B0600000101010101" pitchFamily="34" charset="-127"/>
                <a:ea typeface="NanumSquareOTF_ac"/>
              </a:rPr>
              <a:t>, </a:t>
            </a:r>
            <a:r>
              <a:rPr lang="en-US" sz="1900" err="1">
                <a:latin typeface="NanumSquareOTF_ac" panose="020B0600000101010101" pitchFamily="34" charset="-127"/>
                <a:ea typeface="NanumSquareOTF_ac"/>
              </a:rPr>
              <a:t>surfit</a:t>
            </a:r>
            <a:r>
              <a:rPr lang="en-US" sz="19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ko-Kore-KR" altLang="en-US" sz="1900">
                <a:latin typeface="NanumSquareOTF_ac" panose="020B0600000101010101" pitchFamily="34" charset="-127"/>
                <a:ea typeface="NanumSquareOTF_ac"/>
              </a:rPr>
              <a:t>등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지식</a:t>
            </a:r>
            <a:r>
              <a:rPr lang="ko-Kore-KR" altLang="en-US" sz="19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공유</a:t>
            </a:r>
            <a:r>
              <a:rPr lang="en-US" sz="19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플랫폼</a:t>
            </a:r>
            <a:r>
              <a:rPr lang="ko-Kore-KR" altLang="en-US" sz="19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다수</a:t>
            </a:r>
            <a:r>
              <a:rPr lang="ko-Kore-KR" altLang="en-US" sz="19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존재</a:t>
            </a:r>
            <a:endParaRPr lang="en-US" altLang="ko-Kore-KR" sz="1900" err="1">
              <a:latin typeface="NanumSquareOTF_ac" panose="020B0600000101010101" pitchFamily="34" charset="-127"/>
              <a:ea typeface="NanumSquareOTF_ac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900">
              <a:latin typeface="NanumSquareOTF_ac" panose="020B0600000101010101" pitchFamily="34" charset="-127"/>
              <a:ea typeface="NanumSquareOTF_ac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>
                <a:latin typeface="NanumSquareOTF_ac" panose="020B0600000101010101" pitchFamily="34" charset="-127"/>
                <a:ea typeface="NanumSquareOTF_ac"/>
              </a:rPr>
              <a:t>Facebook, slack,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개인</a:t>
            </a:r>
            <a:r>
              <a:rPr lang="ko-Kore-KR" altLang="en-US" sz="19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블로그</a:t>
            </a:r>
            <a:r>
              <a:rPr lang="ko-Kore-KR" altLang="en-US" sz="1900">
                <a:latin typeface="NanumSquareOTF_ac" panose="020B0600000101010101" pitchFamily="34" charset="-127"/>
                <a:ea typeface="NanumSquareOTF_ac"/>
              </a:rPr>
              <a:t> 등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여러</a:t>
            </a:r>
            <a:r>
              <a:rPr lang="ko-Kore-KR" altLang="en-US" sz="19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채널로</a:t>
            </a:r>
            <a:r>
              <a:rPr lang="ko-Kore-KR" altLang="en-US" sz="19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분산된</a:t>
            </a:r>
            <a:r>
              <a:rPr lang="ko-Kore-KR" altLang="en-US" sz="19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개발</a:t>
            </a:r>
            <a:r>
              <a:rPr lang="ko-Kore-KR" altLang="en-US" sz="19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관련</a:t>
            </a:r>
            <a:r>
              <a:rPr lang="ko-Kore-KR" altLang="en-US" sz="19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인사이트</a:t>
            </a:r>
            <a:r>
              <a:rPr lang="ko-Kore-KR" altLang="en-US" sz="1900">
                <a:latin typeface="NanumSquareOTF_ac" panose="020B0600000101010101" pitchFamily="34" charset="-127"/>
                <a:ea typeface="NanumSquareOTF_ac"/>
              </a:rPr>
              <a:t> 및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지식을</a:t>
            </a:r>
            <a:r>
              <a:rPr lang="ko-Kore-KR" altLang="en-US" sz="19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한군데로</a:t>
            </a:r>
            <a:r>
              <a:rPr lang="ko-Kore-KR" altLang="en-US" sz="19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모아</a:t>
            </a:r>
            <a:r>
              <a:rPr lang="ko-Kore-KR" altLang="en-US" sz="19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쉽게</a:t>
            </a:r>
            <a:r>
              <a:rPr lang="ko-Kore-KR" altLang="en-US" sz="19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공유할</a:t>
            </a:r>
            <a:r>
              <a:rPr lang="ko-Kore-KR" altLang="en-US" sz="1900">
                <a:latin typeface="NanumSquareOTF_ac" panose="020B0600000101010101" pitchFamily="34" charset="-127"/>
                <a:ea typeface="NanumSquareOTF_ac"/>
              </a:rPr>
              <a:t> 수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있는</a:t>
            </a:r>
            <a:r>
              <a:rPr lang="ko-Kore-KR" altLang="en-US" sz="19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sz="1900">
                <a:latin typeface="NanumSquareOTF_ac" panose="020B0600000101010101" pitchFamily="34" charset="-127"/>
                <a:ea typeface="NanumSquareOTF_ac"/>
              </a:rPr>
              <a:t>SNS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서비스</a:t>
            </a:r>
            <a:r>
              <a:rPr lang="ko-Kore-KR" altLang="en-US" sz="19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ko-Kore-KR" altLang="en-US" sz="1900" err="1">
                <a:latin typeface="NanumSquareOTF_ac" panose="020B0600000101010101" pitchFamily="34" charset="-127"/>
                <a:ea typeface="NanumSquareOTF_ac"/>
              </a:rPr>
              <a:t>제공</a:t>
            </a:r>
            <a:r>
              <a:rPr lang="ko-Kore-KR" altLang="en-US" sz="1900">
                <a:latin typeface="NanumSquareOTF_ac" panose="020B0600000101010101" pitchFamily="34" charset="-127"/>
                <a:ea typeface="NanumSquareOTF_ac"/>
              </a:rPr>
              <a:t>  </a:t>
            </a:r>
            <a:endParaRPr lang="en-US" altLang="ko-Kore-KR" sz="19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9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AD74464A-25DC-F241-96D8-8DEC43323ACE}"/>
              </a:ext>
            </a:extLst>
          </p:cNvPr>
          <p:cNvSpPr txBox="1"/>
          <p:nvPr/>
        </p:nvSpPr>
        <p:spPr>
          <a:xfrm>
            <a:off x="7146189" y="1466702"/>
            <a:ext cx="4013200" cy="863600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21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</a:t>
            </a:r>
            <a:r>
              <a:rPr lang="en-US" sz="2100" b="1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벤치마킹</a:t>
            </a:r>
            <a:r>
              <a:rPr lang="en-US" sz="21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sz="2100" b="1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대상</a:t>
            </a:r>
            <a:endParaRPr lang="en-US" sz="21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Facebook, Instagram, </a:t>
            </a:r>
            <a:r>
              <a:rPr lang="en-US" sz="190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surfit</a:t>
            </a:r>
            <a:endParaRPr lang="en-US" sz="19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873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DC3F541-8976-2841-A8D1-EDB4CA6AA23C}"/>
              </a:ext>
            </a:extLst>
          </p:cNvPr>
          <p:cNvCxnSpPr>
            <a:cxnSpLocks/>
          </p:cNvCxnSpPr>
          <p:nvPr/>
        </p:nvCxnSpPr>
        <p:spPr>
          <a:xfrm flipH="1">
            <a:off x="0" y="1363368"/>
            <a:ext cx="1291171" cy="0"/>
          </a:xfrm>
          <a:prstGeom prst="line">
            <a:avLst/>
          </a:prstGeom>
          <a:ln w="38100">
            <a:solidFill>
              <a:srgbClr val="BE8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9620E69-DFA3-AB40-9244-3D5811E11827}"/>
              </a:ext>
            </a:extLst>
          </p:cNvPr>
          <p:cNvSpPr/>
          <p:nvPr/>
        </p:nvSpPr>
        <p:spPr>
          <a:xfrm>
            <a:off x="1291170" y="1285258"/>
            <a:ext cx="167453" cy="156220"/>
          </a:xfrm>
          <a:prstGeom prst="ellipse">
            <a:avLst/>
          </a:prstGeom>
          <a:solidFill>
            <a:srgbClr val="BE87CA"/>
          </a:solidFill>
          <a:ln>
            <a:solidFill>
              <a:srgbClr val="BE8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056257-58FB-A74C-B51D-CE766A47BB8E}"/>
              </a:ext>
            </a:extLst>
          </p:cNvPr>
          <p:cNvSpPr txBox="1"/>
          <p:nvPr/>
        </p:nvSpPr>
        <p:spPr>
          <a:xfrm>
            <a:off x="1739900" y="2111407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/>
              <a:t>onSaveInstanceState</a:t>
            </a:r>
            <a:r>
              <a:rPr kumimoji="1" lang="ko-KR" altLang="en-US"/>
              <a:t>를 </a:t>
            </a:r>
            <a:r>
              <a:rPr kumimoji="1" lang="en-US" altLang="ko-KR"/>
              <a:t>overrid</a:t>
            </a:r>
            <a:r>
              <a:rPr kumimoji="1" lang="ko-KR" altLang="en-US"/>
              <a:t>하여 상태 저장</a:t>
            </a:r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BD14CB-1179-F34B-8728-1BBEF1401713}"/>
              </a:ext>
            </a:extLst>
          </p:cNvPr>
          <p:cNvSpPr txBox="1"/>
          <p:nvPr/>
        </p:nvSpPr>
        <p:spPr>
          <a:xfrm>
            <a:off x="1727200" y="4118223"/>
            <a:ext cx="356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/>
              <a:t>savedInstanceState</a:t>
            </a:r>
            <a:r>
              <a:rPr kumimoji="1" lang="ko-Kore-KR" altLang="en-US"/>
              <a:t>에서 </a:t>
            </a:r>
            <a:r>
              <a:rPr kumimoji="1" lang="en-US" altLang="ko-Kore-KR"/>
              <a:t>U</a:t>
            </a:r>
            <a:r>
              <a:rPr kumimoji="1" lang="en-US" altLang="ko-KR"/>
              <a:t>I </a:t>
            </a:r>
            <a:r>
              <a:rPr kumimoji="1" lang="ko-KR" altLang="en-US"/>
              <a:t>복원</a:t>
            </a:r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24E659-AA6D-A545-BC26-025913D9D8B3}"/>
              </a:ext>
            </a:extLst>
          </p:cNvPr>
          <p:cNvSpPr txBox="1"/>
          <p:nvPr/>
        </p:nvSpPr>
        <p:spPr>
          <a:xfrm>
            <a:off x="1727200" y="1166247"/>
            <a:ext cx="5420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savedInstanceState </a:t>
            </a:r>
            <a:r>
              <a:rPr lang="ko-KR" altLang="en-US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사용하여 활동 </a:t>
            </a:r>
            <a:r>
              <a:rPr lang="en" altLang="ko-Kore-KR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UI </a:t>
            </a:r>
            <a:r>
              <a:rPr lang="ko-KR" altLang="en-US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상태 복원</a:t>
            </a:r>
          </a:p>
          <a:p>
            <a:endParaRPr kumimoji="1" lang="ko-Kore-KR" altLang="en-US" sz="2000" b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F12662F7-7CBD-B849-B760-80E30FE9B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2551678"/>
            <a:ext cx="8712200" cy="1104900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248A1D98-FA6D-E24F-A89E-82A9B671F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4586853"/>
            <a:ext cx="8737600" cy="11049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0D79BD-C5A7-9C4B-BB0E-AC937C624533}"/>
              </a:ext>
            </a:extLst>
          </p:cNvPr>
          <p:cNvSpPr txBox="1"/>
          <p:nvPr/>
        </p:nvSpPr>
        <p:spPr>
          <a:xfrm>
            <a:off x="404818" y="247448"/>
            <a:ext cx="1215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Paging</a:t>
            </a:r>
            <a:endParaRPr kumimoji="1" lang="ko-Kore-KR" altLang="en-US" sz="25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8563BD-AC44-0B4B-96B1-2667E9E66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5218"/>
            <a:ext cx="7721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00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CEBCAF-CEAA-0C42-8037-499593972793}"/>
              </a:ext>
            </a:extLst>
          </p:cNvPr>
          <p:cNvSpPr txBox="1"/>
          <p:nvPr/>
        </p:nvSpPr>
        <p:spPr>
          <a:xfrm>
            <a:off x="553798" y="358325"/>
            <a:ext cx="10839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Room</a:t>
            </a:r>
            <a:endParaRPr kumimoji="1" lang="ko-Kore-KR" altLang="en-US" sz="2500" b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1C7020B7-1008-9F41-A03B-D5EB1C75690A}"/>
              </a:ext>
            </a:extLst>
          </p:cNvPr>
          <p:cNvSpPr/>
          <p:nvPr/>
        </p:nvSpPr>
        <p:spPr>
          <a:xfrm>
            <a:off x="8232949" y="2006663"/>
            <a:ext cx="2824806" cy="4236053"/>
          </a:xfrm>
          <a:prstGeom prst="frame">
            <a:avLst>
              <a:gd name="adj1" fmla="val 5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6913E-30FB-9D4F-A521-53343EC2BC29}"/>
              </a:ext>
            </a:extLst>
          </p:cNvPr>
          <p:cNvSpPr txBox="1"/>
          <p:nvPr/>
        </p:nvSpPr>
        <p:spPr>
          <a:xfrm>
            <a:off x="8415020" y="2148473"/>
            <a:ext cx="1612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BookMarkPost</a:t>
            </a:r>
            <a:endParaRPr kumimoji="1" lang="ko-Kore-KR" altLang="en-US" sz="16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FD211855-E559-8A43-875D-BC98FCD19C4A}"/>
              </a:ext>
            </a:extLst>
          </p:cNvPr>
          <p:cNvCxnSpPr>
            <a:cxnSpLocks/>
          </p:cNvCxnSpPr>
          <p:nvPr/>
        </p:nvCxnSpPr>
        <p:spPr>
          <a:xfrm>
            <a:off x="8232949" y="2611656"/>
            <a:ext cx="2824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C5699E-215E-5241-9136-D1EEB521A1A6}"/>
              </a:ext>
            </a:extLst>
          </p:cNvPr>
          <p:cNvSpPr txBox="1"/>
          <p:nvPr/>
        </p:nvSpPr>
        <p:spPr>
          <a:xfrm>
            <a:off x="8402997" y="2787736"/>
            <a:ext cx="16369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postId</a:t>
            </a:r>
            <a:endParaRPr kumimoji="1" lang="en-US" altLang="ko-Kore-KR" sz="16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60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userId</a:t>
            </a:r>
            <a:endParaRPr kumimoji="1" lang="en-US" altLang="ko-Kore-KR" sz="16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6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nickname</a:t>
            </a:r>
          </a:p>
          <a:p>
            <a:r>
              <a:rPr kumimoji="1" lang="en-US" altLang="ko-Kore-KR" sz="160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userImage</a:t>
            </a:r>
            <a:endParaRPr kumimoji="1" lang="en-US" altLang="ko-Kore-KR" sz="16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6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content</a:t>
            </a:r>
          </a:p>
          <a:p>
            <a:r>
              <a:rPr kumimoji="1" lang="en-US" altLang="ko-Kore-KR" sz="16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images</a:t>
            </a:r>
          </a:p>
          <a:p>
            <a:r>
              <a:rPr kumimoji="1" lang="en-US" altLang="ko-Kore-KR" sz="16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link</a:t>
            </a:r>
          </a:p>
          <a:p>
            <a:r>
              <a:rPr kumimoji="1" lang="en-US" altLang="ko-Kore-KR" sz="16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code</a:t>
            </a:r>
          </a:p>
          <a:p>
            <a:r>
              <a:rPr kumimoji="1" lang="en-US" altLang="ko-Kore-KR" sz="16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hashtag</a:t>
            </a:r>
          </a:p>
          <a:p>
            <a:r>
              <a:rPr kumimoji="1" lang="en-US" altLang="ko-Kore-KR" sz="160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likeCount</a:t>
            </a:r>
            <a:endParaRPr kumimoji="1" lang="en-US" altLang="ko-Kore-KR" sz="16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60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commentCount</a:t>
            </a:r>
            <a:endParaRPr kumimoji="1" lang="en-US" altLang="ko-Kore-KR" sz="16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60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createDt</a:t>
            </a:r>
            <a:endParaRPr kumimoji="1" lang="en-US" altLang="ko-Kore-KR" sz="16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C299C4E2-9411-5740-A577-01F5B19386B1}"/>
              </a:ext>
            </a:extLst>
          </p:cNvPr>
          <p:cNvSpPr/>
          <p:nvPr/>
        </p:nvSpPr>
        <p:spPr>
          <a:xfrm>
            <a:off x="5068975" y="4815091"/>
            <a:ext cx="2824806" cy="1427629"/>
          </a:xfrm>
          <a:prstGeom prst="frame">
            <a:avLst>
              <a:gd name="adj1" fmla="val 5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FFF241-49E7-6147-A743-7E6F18325DC9}"/>
              </a:ext>
            </a:extLst>
          </p:cNvPr>
          <p:cNvSpPr txBox="1"/>
          <p:nvPr/>
        </p:nvSpPr>
        <p:spPr>
          <a:xfrm>
            <a:off x="5251046" y="495689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RecentKeyword</a:t>
            </a:r>
            <a:endParaRPr kumimoji="1" lang="ko-Kore-KR" altLang="en-US" sz="16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8EDC621E-CE89-3A43-914A-2B2E284872E2}"/>
              </a:ext>
            </a:extLst>
          </p:cNvPr>
          <p:cNvCxnSpPr>
            <a:cxnSpLocks/>
          </p:cNvCxnSpPr>
          <p:nvPr/>
        </p:nvCxnSpPr>
        <p:spPr>
          <a:xfrm>
            <a:off x="5068975" y="5420082"/>
            <a:ext cx="2824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9AF696-D53B-6948-8E49-98811EBDEF24}"/>
              </a:ext>
            </a:extLst>
          </p:cNvPr>
          <p:cNvSpPr txBox="1"/>
          <p:nvPr/>
        </p:nvSpPr>
        <p:spPr>
          <a:xfrm>
            <a:off x="5251046" y="5497021"/>
            <a:ext cx="1518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keywordId</a:t>
            </a:r>
            <a:endParaRPr kumimoji="1" lang="en-US" altLang="ko-Kore-KR" sz="16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60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keywordName</a:t>
            </a:r>
            <a:endParaRPr kumimoji="1" lang="en-US" altLang="ko-Kore-KR" sz="16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9E7E5432-C5A7-7947-9D9F-76FD6FC9B9F3}"/>
              </a:ext>
            </a:extLst>
          </p:cNvPr>
          <p:cNvSpPr/>
          <p:nvPr/>
        </p:nvSpPr>
        <p:spPr>
          <a:xfrm>
            <a:off x="5076880" y="2006664"/>
            <a:ext cx="2824806" cy="2302548"/>
          </a:xfrm>
          <a:prstGeom prst="frame">
            <a:avLst>
              <a:gd name="adj1" fmla="val 5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9CE85-FB32-084E-914C-3C1BC6FAEBC6}"/>
              </a:ext>
            </a:extLst>
          </p:cNvPr>
          <p:cNvSpPr txBox="1"/>
          <p:nvPr/>
        </p:nvSpPr>
        <p:spPr>
          <a:xfrm>
            <a:off x="5235162" y="2166734"/>
            <a:ext cx="1015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UserInfo</a:t>
            </a:r>
            <a:endParaRPr kumimoji="1" lang="ko-Kore-KR" altLang="en-US" sz="16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0E75B37-0D1D-B141-B6F4-4050E4DF6C8D}"/>
              </a:ext>
            </a:extLst>
          </p:cNvPr>
          <p:cNvCxnSpPr>
            <a:cxnSpLocks/>
          </p:cNvCxnSpPr>
          <p:nvPr/>
        </p:nvCxnSpPr>
        <p:spPr>
          <a:xfrm>
            <a:off x="5076880" y="2611656"/>
            <a:ext cx="2824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BDEC5F4-36FC-8841-AA0E-6E0806639239}"/>
              </a:ext>
            </a:extLst>
          </p:cNvPr>
          <p:cNvSpPr txBox="1"/>
          <p:nvPr/>
        </p:nvSpPr>
        <p:spPr>
          <a:xfrm>
            <a:off x="5235162" y="2687793"/>
            <a:ext cx="12282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userId</a:t>
            </a:r>
            <a:endParaRPr kumimoji="1" lang="en-US" altLang="ko-Kore-KR" sz="16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6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nickname</a:t>
            </a:r>
          </a:p>
          <a:p>
            <a:r>
              <a:rPr kumimoji="1" lang="en-US" altLang="ko-Kore-KR" sz="160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userImage</a:t>
            </a:r>
            <a:endParaRPr kumimoji="1" lang="en-US" altLang="ko-Kore-KR" sz="16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6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description</a:t>
            </a:r>
          </a:p>
          <a:p>
            <a:r>
              <a:rPr kumimoji="1" lang="en-US" altLang="ko-Kore-KR" sz="16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link</a:t>
            </a:r>
          </a:p>
          <a:p>
            <a:r>
              <a:rPr kumimoji="1" lang="en-US" altLang="ko-Kore-KR" sz="16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interest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B372DC-D867-ED41-98D4-BD73BB38B7AB}"/>
              </a:ext>
            </a:extLst>
          </p:cNvPr>
          <p:cNvSpPr txBox="1"/>
          <p:nvPr/>
        </p:nvSpPr>
        <p:spPr>
          <a:xfrm>
            <a:off x="8145715" y="163733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북마크한 게시글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09F2E7-09BF-9341-865F-9E2875AA6C18}"/>
              </a:ext>
            </a:extLst>
          </p:cNvPr>
          <p:cNvSpPr txBox="1"/>
          <p:nvPr/>
        </p:nvSpPr>
        <p:spPr>
          <a:xfrm>
            <a:off x="5037979" y="1637332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계정 주인 정보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3B34FA-F4F5-414A-92AF-74FF81EC03C1}"/>
              </a:ext>
            </a:extLst>
          </p:cNvPr>
          <p:cNvSpPr txBox="1"/>
          <p:nvPr/>
        </p:nvSpPr>
        <p:spPr>
          <a:xfrm>
            <a:off x="5037979" y="446928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최근 검색어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CC8257-01F1-1F40-8FFF-210A757BD325}"/>
              </a:ext>
            </a:extLst>
          </p:cNvPr>
          <p:cNvSpPr txBox="1"/>
          <p:nvPr/>
        </p:nvSpPr>
        <p:spPr>
          <a:xfrm>
            <a:off x="1574643" y="375910"/>
            <a:ext cx="33698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&amp; </a:t>
            </a:r>
            <a:r>
              <a:rPr kumimoji="1" lang="en-US" altLang="ko-Kore-KR" sz="25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SharedPreferences</a:t>
            </a:r>
            <a:endParaRPr kumimoji="1" lang="ko-Kore-KR" altLang="en-US" sz="2500" b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EC2AD3EC-AF57-614B-A721-308F0921BBEF}"/>
              </a:ext>
            </a:extLst>
          </p:cNvPr>
          <p:cNvSpPr/>
          <p:nvPr/>
        </p:nvSpPr>
        <p:spPr>
          <a:xfrm>
            <a:off x="1200802" y="3429000"/>
            <a:ext cx="2824806" cy="1092909"/>
          </a:xfrm>
          <a:prstGeom prst="frame">
            <a:avLst>
              <a:gd name="adj1" fmla="val 5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A5932B-6896-D24C-88BC-FBAED27FFADB}"/>
              </a:ext>
            </a:extLst>
          </p:cNvPr>
          <p:cNvSpPr txBox="1"/>
          <p:nvPr/>
        </p:nvSpPr>
        <p:spPr>
          <a:xfrm>
            <a:off x="1328011" y="3528190"/>
            <a:ext cx="1481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accessToken</a:t>
            </a:r>
            <a:endParaRPr kumimoji="1" lang="en-US" altLang="ko-Kore-KR" sz="16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refreshToken</a:t>
            </a:r>
            <a:endParaRPr kumimoji="1" lang="en-US" altLang="ko-Kore-KR" sz="16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deviceToken</a:t>
            </a:r>
            <a:endParaRPr kumimoji="1" lang="en-US" altLang="ko-Kore-KR" sz="16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533BC8-26AD-9544-8826-8CC1B233D85F}"/>
              </a:ext>
            </a:extLst>
          </p:cNvPr>
          <p:cNvSpPr txBox="1"/>
          <p:nvPr/>
        </p:nvSpPr>
        <p:spPr>
          <a:xfrm>
            <a:off x="1134885" y="309376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토큰 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0C1BB33-7700-4145-B70F-0C24D2B72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" y="1410547"/>
            <a:ext cx="4876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05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E2FAD043-1BE4-8F4B-8E72-A00F7D505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54" y="1357234"/>
            <a:ext cx="5098316" cy="161519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59761C-D8D4-954F-8824-C888A0AA1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33110" y="3481740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smtClean="0"/>
              <a:t>22</a:t>
            </a:fld>
            <a:endParaRPr 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477AB86-5074-4E47-8DF2-49C96C5B56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" r="6288"/>
          <a:stretch/>
        </p:blipFill>
        <p:spPr>
          <a:xfrm>
            <a:off x="1125954" y="3429000"/>
            <a:ext cx="5105417" cy="953219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412914EE-38C2-6241-81BF-806FEADCB157}"/>
              </a:ext>
            </a:extLst>
          </p:cNvPr>
          <p:cNvCxnSpPr>
            <a:cxnSpLocks/>
          </p:cNvCxnSpPr>
          <p:nvPr/>
        </p:nvCxnSpPr>
        <p:spPr>
          <a:xfrm flipH="1">
            <a:off x="1" y="640337"/>
            <a:ext cx="842681" cy="0"/>
          </a:xfrm>
          <a:prstGeom prst="line">
            <a:avLst/>
          </a:prstGeom>
          <a:ln w="38100">
            <a:solidFill>
              <a:srgbClr val="BE8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2A7B6EB-447C-D544-ADBE-F27BCE51B741}"/>
              </a:ext>
            </a:extLst>
          </p:cNvPr>
          <p:cNvSpPr/>
          <p:nvPr/>
        </p:nvSpPr>
        <p:spPr>
          <a:xfrm>
            <a:off x="825005" y="557106"/>
            <a:ext cx="167453" cy="156220"/>
          </a:xfrm>
          <a:prstGeom prst="ellipse">
            <a:avLst/>
          </a:prstGeom>
          <a:solidFill>
            <a:srgbClr val="BE87CA"/>
          </a:solidFill>
          <a:ln>
            <a:solidFill>
              <a:srgbClr val="BE8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526F1A-6D49-1144-B22E-54C21F351453}"/>
              </a:ext>
            </a:extLst>
          </p:cNvPr>
          <p:cNvSpPr txBox="1"/>
          <p:nvPr/>
        </p:nvSpPr>
        <p:spPr>
          <a:xfrm>
            <a:off x="1125954" y="443216"/>
            <a:ext cx="2167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Room Data </a:t>
            </a:r>
            <a:r>
              <a:rPr kumimoji="1" lang="ko-Kore-KR" altLang="en-US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접근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586A97-D6F8-5C44-B7A3-6267B5BBCB3D}"/>
              </a:ext>
            </a:extLst>
          </p:cNvPr>
          <p:cNvSpPr txBox="1"/>
          <p:nvPr/>
        </p:nvSpPr>
        <p:spPr>
          <a:xfrm>
            <a:off x="1125954" y="949876"/>
            <a:ext cx="571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Dipendency</a:t>
            </a:r>
            <a:r>
              <a:rPr kumimoji="1" lang="en-US" altLang="ko-Kore-KR">
                <a:latin typeface="NanumSquareOTF_ac" panose="020B0600000101010101" pitchFamily="34" charset="-127"/>
                <a:ea typeface="NanumSquareOTF_ac" panose="020B0600000101010101" pitchFamily="34" charset="-127"/>
              </a:rPr>
              <a:t> Injection</a:t>
            </a:r>
            <a:r>
              <a:rPr kumimoji="1" lang="ko-Kore-KR" alt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활용한 </a:t>
            </a:r>
            <a:r>
              <a:rPr kumimoji="1" lang="en-US" altLang="ko-Kore-KR">
                <a:latin typeface="NanumSquareOTF_ac" panose="020B0600000101010101" pitchFamily="34" charset="-127"/>
                <a:ea typeface="NanumSquareOTF_ac" panose="020B0600000101010101" pitchFamily="34" charset="-127"/>
              </a:rPr>
              <a:t>Database </a:t>
            </a:r>
            <a:r>
              <a:rPr kumimoji="1" lang="ko-Kore-KR" alt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싱글톤 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35FE50-0544-DF47-A8BF-D0D47740A408}"/>
              </a:ext>
            </a:extLst>
          </p:cNvPr>
          <p:cNvSpPr txBox="1"/>
          <p:nvPr/>
        </p:nvSpPr>
        <p:spPr>
          <a:xfrm>
            <a:off x="1125954" y="3076084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>
                <a:latin typeface="NanumSquareOTF_ac" panose="020B0600000101010101" pitchFamily="34" charset="-127"/>
                <a:ea typeface="NanumSquareOTF_ac" panose="020B0600000101010101" pitchFamily="34" charset="-127"/>
              </a:rPr>
              <a:t>IO thread</a:t>
            </a:r>
            <a:r>
              <a:rPr kumimoji="1" lang="ko-Kore-KR" alt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</a:t>
            </a:r>
            <a:r>
              <a:rPr kumimoji="1" lang="en-US" altLang="ko-Kore-KR">
                <a:latin typeface="NanumSquareOTF_ac" panose="020B0600000101010101" pitchFamily="34" charset="-127"/>
                <a:ea typeface="NanumSquareOTF_ac" panose="020B0600000101010101" pitchFamily="34" charset="-127"/>
              </a:rPr>
              <a:t>DAO </a:t>
            </a:r>
            <a:r>
              <a:rPr kumimoji="1" lang="ko-Kore-KR" alt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메소드 실행 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5E742AF3-2CB9-BF4E-BA59-EA426C796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19" y="5082225"/>
            <a:ext cx="5867400" cy="1092200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2537FA0-914F-B740-9EE2-87D7D4ABF280}"/>
              </a:ext>
            </a:extLst>
          </p:cNvPr>
          <p:cNvCxnSpPr>
            <a:cxnSpLocks/>
          </p:cNvCxnSpPr>
          <p:nvPr/>
        </p:nvCxnSpPr>
        <p:spPr>
          <a:xfrm flipH="1">
            <a:off x="11349319" y="4415856"/>
            <a:ext cx="842681" cy="0"/>
          </a:xfrm>
          <a:prstGeom prst="line">
            <a:avLst/>
          </a:prstGeom>
          <a:ln w="38100">
            <a:solidFill>
              <a:srgbClr val="BE8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8008D9EE-F174-FF44-8A2D-76518F66B5C3}"/>
              </a:ext>
            </a:extLst>
          </p:cNvPr>
          <p:cNvSpPr/>
          <p:nvPr/>
        </p:nvSpPr>
        <p:spPr>
          <a:xfrm>
            <a:off x="11181866" y="4337746"/>
            <a:ext cx="167453" cy="156220"/>
          </a:xfrm>
          <a:prstGeom prst="ellipse">
            <a:avLst/>
          </a:prstGeom>
          <a:solidFill>
            <a:srgbClr val="BE87CA"/>
          </a:solidFill>
          <a:ln>
            <a:solidFill>
              <a:srgbClr val="BE8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2A1E82-AE27-E04B-932B-4392279720BC}"/>
              </a:ext>
            </a:extLst>
          </p:cNvPr>
          <p:cNvSpPr txBox="1"/>
          <p:nvPr/>
        </p:nvSpPr>
        <p:spPr>
          <a:xfrm>
            <a:off x="8107468" y="4253526"/>
            <a:ext cx="315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SharedPreferences </a:t>
            </a:r>
            <a:r>
              <a:rPr kumimoji="1" lang="ko-Kore-KR" altLang="en-US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접근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2AF0C7-7935-B74A-A85D-DDECB4E6E246}"/>
              </a:ext>
            </a:extLst>
          </p:cNvPr>
          <p:cNvSpPr txBox="1"/>
          <p:nvPr/>
        </p:nvSpPr>
        <p:spPr>
          <a:xfrm>
            <a:off x="5459024" y="4653636"/>
            <a:ext cx="353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prefManager</a:t>
            </a:r>
            <a:r>
              <a:rPr kumimoji="1" lang="ko-Kore-KR" alt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 전역변수로 선언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48C234-7390-774C-9600-82CD7BEDC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4089677"/>
            <a:ext cx="46482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34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0F449E-F52E-214D-B263-94E624D9C476}"/>
              </a:ext>
            </a:extLst>
          </p:cNvPr>
          <p:cNvSpPr txBox="1"/>
          <p:nvPr/>
        </p:nvSpPr>
        <p:spPr>
          <a:xfrm>
            <a:off x="356462" y="278970"/>
            <a:ext cx="12266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err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RxJava</a:t>
            </a:r>
            <a:endParaRPr kumimoji="1" lang="ko-Kore-KR" altLang="en-US" sz="2500" b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639AAFB-FC92-724A-960F-236E055E4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11" y="3429000"/>
            <a:ext cx="5168900" cy="1600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0F7502-B3D9-A343-AE5B-A5F6409572E4}"/>
              </a:ext>
            </a:extLst>
          </p:cNvPr>
          <p:cNvSpPr txBox="1"/>
          <p:nvPr/>
        </p:nvSpPr>
        <p:spPr>
          <a:xfrm>
            <a:off x="1138118" y="3059668"/>
            <a:ext cx="433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Completable :</a:t>
            </a:r>
            <a:r>
              <a:rPr kumimoji="1" lang="ko-Kore-KR" alt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성공 여부만 활용하는 경우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5261C7-315E-E447-9146-76F925579A5C}"/>
              </a:ext>
            </a:extLst>
          </p:cNvPr>
          <p:cNvSpPr txBox="1"/>
          <p:nvPr/>
        </p:nvSpPr>
        <p:spPr>
          <a:xfrm>
            <a:off x="5890311" y="3020698"/>
            <a:ext cx="476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>
                <a:latin typeface="NanumSquareOTF_ac" panose="020B0600000101010101" pitchFamily="34" charset="-127"/>
                <a:ea typeface="NanumSquareOTF_ac" panose="020B0600000101010101" pitchFamily="34" charset="-127"/>
              </a:rPr>
              <a:t>Single :</a:t>
            </a:r>
            <a:r>
              <a:rPr kumimoji="1" lang="ko-Kore-KR" alt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비동기 처리의 결과값을 활용하는 경우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78900520-D2AA-AF45-97AB-E3BE8958D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3"/>
          <a:stretch/>
        </p:blipFill>
        <p:spPr>
          <a:xfrm>
            <a:off x="1266625" y="3488366"/>
            <a:ext cx="4330032" cy="762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D70CFD-AACC-7B41-B248-CF5BA0B00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"/>
          <a:stretch/>
        </p:blipFill>
        <p:spPr>
          <a:xfrm>
            <a:off x="0" y="1820983"/>
            <a:ext cx="714062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33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0F449E-F52E-214D-B263-94E624D9C476}"/>
              </a:ext>
            </a:extLst>
          </p:cNvPr>
          <p:cNvSpPr txBox="1"/>
          <p:nvPr/>
        </p:nvSpPr>
        <p:spPr>
          <a:xfrm>
            <a:off x="356462" y="278970"/>
            <a:ext cx="12682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err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RxJava</a:t>
            </a:r>
            <a:endParaRPr kumimoji="1" lang="ko-Kore-KR" altLang="en-US" sz="2500" b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E39EE-8AAC-1146-9D49-9927DC9CC3DC}"/>
              </a:ext>
            </a:extLst>
          </p:cNvPr>
          <p:cNvSpPr txBox="1"/>
          <p:nvPr/>
        </p:nvSpPr>
        <p:spPr>
          <a:xfrm>
            <a:off x="1155703" y="1426435"/>
            <a:ext cx="619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HTTP </a:t>
            </a:r>
            <a:r>
              <a:rPr kumimoji="1" lang="ko-Kore-KR" altLang="en-US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통신 과정에서 </a:t>
            </a:r>
            <a:r>
              <a:rPr kumimoji="1" lang="en-US" altLang="ko-Kore-KR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Observable</a:t>
            </a:r>
            <a:r>
              <a:rPr kumimoji="1" lang="ko-Kore-KR" altLang="en-US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의 생명주기에 따라 이벤트 처리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F1F78A94-2EF6-1448-B5AF-77CB6DF45810}"/>
              </a:ext>
            </a:extLst>
          </p:cNvPr>
          <p:cNvCxnSpPr>
            <a:cxnSpLocks/>
          </p:cNvCxnSpPr>
          <p:nvPr/>
        </p:nvCxnSpPr>
        <p:spPr>
          <a:xfrm flipH="1">
            <a:off x="17585" y="1611101"/>
            <a:ext cx="842681" cy="0"/>
          </a:xfrm>
          <a:prstGeom prst="line">
            <a:avLst/>
          </a:prstGeom>
          <a:ln w="38100">
            <a:solidFill>
              <a:srgbClr val="BE8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4F2598D-F4C7-B54D-84DD-0109485CE17F}"/>
              </a:ext>
            </a:extLst>
          </p:cNvPr>
          <p:cNvSpPr/>
          <p:nvPr/>
        </p:nvSpPr>
        <p:spPr>
          <a:xfrm>
            <a:off x="842589" y="1527870"/>
            <a:ext cx="167453" cy="156220"/>
          </a:xfrm>
          <a:prstGeom prst="ellipse">
            <a:avLst/>
          </a:prstGeom>
          <a:solidFill>
            <a:srgbClr val="BE87CA"/>
          </a:solidFill>
          <a:ln>
            <a:solidFill>
              <a:srgbClr val="BE8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0AEC7B9-92CB-254D-B9B8-04A00F0A6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"/>
          <a:stretch/>
        </p:blipFill>
        <p:spPr>
          <a:xfrm>
            <a:off x="1272934" y="2024366"/>
            <a:ext cx="8076499" cy="393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39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3628D0D-D13E-6142-A334-842126406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07" y="4002992"/>
            <a:ext cx="7150100" cy="20193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F26A3E3-2C5B-9341-A903-F1BA70CB9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07" y="2125729"/>
            <a:ext cx="5765800" cy="165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8E3ADB-B314-7A43-A8A5-3DB0EAF296E0}"/>
              </a:ext>
            </a:extLst>
          </p:cNvPr>
          <p:cNvSpPr txBox="1"/>
          <p:nvPr/>
        </p:nvSpPr>
        <p:spPr>
          <a:xfrm>
            <a:off x="1068907" y="1273094"/>
            <a:ext cx="723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RxpagedListBuilde</a:t>
            </a:r>
            <a:r>
              <a:rPr lang="en-US" altLang="ko-Kore-KR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</a:t>
            </a:r>
            <a:r>
              <a:rPr lang="ko-Kore-KR" altLang="en-US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를 활용해 </a:t>
            </a:r>
            <a:r>
              <a:rPr lang="en-US" altLang="ko-Kore-KR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Observable</a:t>
            </a:r>
            <a:r>
              <a:rPr lang="ko-Kore-KR" altLang="en-US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한 </a:t>
            </a:r>
            <a:r>
              <a:rPr lang="en-US" altLang="ko-Kore-KR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PagedList </a:t>
            </a:r>
            <a:r>
              <a:rPr lang="ko-Kore-KR" altLang="en-US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발행</a:t>
            </a:r>
            <a:endParaRPr kumimoji="1" lang="ko-Kore-KR" altLang="en-US" sz="2000" b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4C85B2C-526C-4E4A-82FE-9BB2504B300C}"/>
              </a:ext>
            </a:extLst>
          </p:cNvPr>
          <p:cNvCxnSpPr>
            <a:cxnSpLocks/>
          </p:cNvCxnSpPr>
          <p:nvPr/>
        </p:nvCxnSpPr>
        <p:spPr>
          <a:xfrm flipH="1">
            <a:off x="0" y="1457760"/>
            <a:ext cx="842681" cy="0"/>
          </a:xfrm>
          <a:prstGeom prst="line">
            <a:avLst/>
          </a:prstGeom>
          <a:ln w="38100">
            <a:solidFill>
              <a:srgbClr val="BE8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44B6027A-8FFE-BF4B-9EBC-3645FB34EE66}"/>
              </a:ext>
            </a:extLst>
          </p:cNvPr>
          <p:cNvSpPr/>
          <p:nvPr/>
        </p:nvSpPr>
        <p:spPr>
          <a:xfrm>
            <a:off x="825004" y="1374529"/>
            <a:ext cx="167453" cy="156220"/>
          </a:xfrm>
          <a:prstGeom prst="ellipse">
            <a:avLst/>
          </a:prstGeom>
          <a:solidFill>
            <a:srgbClr val="BE87CA"/>
          </a:solidFill>
          <a:ln>
            <a:solidFill>
              <a:srgbClr val="BE8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C21FD-DBCA-6E40-8D06-96DC8550C020}"/>
              </a:ext>
            </a:extLst>
          </p:cNvPr>
          <p:cNvSpPr txBox="1"/>
          <p:nvPr/>
        </p:nvSpPr>
        <p:spPr>
          <a:xfrm>
            <a:off x="356462" y="278970"/>
            <a:ext cx="12682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err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RxJava</a:t>
            </a:r>
            <a:endParaRPr kumimoji="1" lang="ko-Kore-KR" altLang="en-US" sz="2500" b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404DE2-31C4-E94D-9671-990983222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79" y="993067"/>
            <a:ext cx="8750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69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5BAFF17-2E78-7448-9D48-C0C11CCA3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346" y="1539572"/>
            <a:ext cx="6546496" cy="5039458"/>
          </a:xfrm>
          <a:prstGeom prst="rect">
            <a:avLst/>
          </a:prstGeom>
        </p:spPr>
      </p:pic>
      <p:pic>
        <p:nvPicPr>
          <p:cNvPr id="8" name="그림 7" descr="텍스트, 전자기기, 키보드이(가) 표시된 사진&#10;&#10;자동 생성된 설명">
            <a:extLst>
              <a:ext uri="{FF2B5EF4-FFF2-40B4-BE49-F238E27FC236}">
                <a16:creationId xmlns:a16="http://schemas.microsoft.com/office/drawing/2014/main" id="{AD1D990C-3A53-CE47-9848-C9C7CE99A7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" b="4797"/>
          <a:stretch/>
        </p:blipFill>
        <p:spPr>
          <a:xfrm>
            <a:off x="1760051" y="1539572"/>
            <a:ext cx="2644811" cy="5039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40A246-4B02-C448-94AA-53E5BB5529DD}"/>
              </a:ext>
            </a:extLst>
          </p:cNvPr>
          <p:cNvSpPr txBox="1"/>
          <p:nvPr/>
        </p:nvSpPr>
        <p:spPr>
          <a:xfrm>
            <a:off x="356462" y="278970"/>
            <a:ext cx="15680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err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Socket.io</a:t>
            </a:r>
            <a:endParaRPr kumimoji="1" lang="ko-Kore-KR" altLang="en-US" sz="2500" b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9CC9D4-D55B-7B42-AB7E-57CD8E3D0702}"/>
              </a:ext>
            </a:extLst>
          </p:cNvPr>
          <p:cNvSpPr txBox="1"/>
          <p:nvPr/>
        </p:nvSpPr>
        <p:spPr>
          <a:xfrm>
            <a:off x="1120534" y="955437"/>
            <a:ext cx="6865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Node.js</a:t>
            </a:r>
            <a:r>
              <a:rPr kumimoji="1" lang="ko-Kore-KR" altLang="en-US" sz="2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로 채팅 서버 및 안드로이드 클라이언트 채팅 구현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6A6594C0-5211-2946-B568-0F5F17B04267}"/>
              </a:ext>
            </a:extLst>
          </p:cNvPr>
          <p:cNvCxnSpPr>
            <a:cxnSpLocks/>
          </p:cNvCxnSpPr>
          <p:nvPr/>
        </p:nvCxnSpPr>
        <p:spPr>
          <a:xfrm flipH="1">
            <a:off x="-17584" y="1140103"/>
            <a:ext cx="842681" cy="0"/>
          </a:xfrm>
          <a:prstGeom prst="line">
            <a:avLst/>
          </a:prstGeom>
          <a:ln w="38100">
            <a:solidFill>
              <a:srgbClr val="BE8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AC891DC-875D-A747-8F99-6CC7EEC6CE57}"/>
              </a:ext>
            </a:extLst>
          </p:cNvPr>
          <p:cNvSpPr/>
          <p:nvPr/>
        </p:nvSpPr>
        <p:spPr>
          <a:xfrm>
            <a:off x="807420" y="1056872"/>
            <a:ext cx="167453" cy="156220"/>
          </a:xfrm>
          <a:prstGeom prst="ellipse">
            <a:avLst/>
          </a:prstGeom>
          <a:solidFill>
            <a:srgbClr val="BE87CA"/>
          </a:solidFill>
          <a:ln>
            <a:solidFill>
              <a:srgbClr val="BE8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6600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1">
            <a:extLst>
              <a:ext uri="{FF2B5EF4-FFF2-40B4-BE49-F238E27FC236}">
                <a16:creationId xmlns:a16="http://schemas.microsoft.com/office/drawing/2014/main" id="{4ABE4E9F-FBBF-4444-BA9A-C1B8CD20C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850" y="4273922"/>
            <a:ext cx="1676960" cy="649942"/>
          </a:xfrm>
          <a:prstGeom prst="rect">
            <a:avLst/>
          </a:prstGeom>
        </p:spPr>
      </p:pic>
      <p:sp>
        <p:nvSpPr>
          <p:cNvPr id="75" name="_x450454832">
            <a:extLst>
              <a:ext uri="{FF2B5EF4-FFF2-40B4-BE49-F238E27FC236}">
                <a16:creationId xmlns:a16="http://schemas.microsoft.com/office/drawing/2014/main" id="{3BA4EECA-90B6-491E-A3F7-85A7BFBA3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047" y="3313709"/>
            <a:ext cx="1667874" cy="73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00" b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Server</a:t>
            </a:r>
            <a:endParaRPr lang="en-US" altLang="ko-KR" sz="1900">
              <a:latin typeface="Arial" panose="020B060402020202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705A043-CBB5-4A9C-A392-9FCCC4D18726}"/>
              </a:ext>
            </a:extLst>
          </p:cNvPr>
          <p:cNvGrpSpPr/>
          <p:nvPr/>
        </p:nvGrpSpPr>
        <p:grpSpPr>
          <a:xfrm>
            <a:off x="8639028" y="1513408"/>
            <a:ext cx="1038672" cy="1095436"/>
            <a:chOff x="10400310" y="257171"/>
            <a:chExt cx="1038672" cy="1095436"/>
          </a:xfrm>
        </p:grpSpPr>
        <p:pic>
          <p:nvPicPr>
            <p:cNvPr id="16" name="_x395260024">
              <a:extLst>
                <a:ext uri="{FF2B5EF4-FFF2-40B4-BE49-F238E27FC236}">
                  <a16:creationId xmlns:a16="http://schemas.microsoft.com/office/drawing/2014/main" id="{9C0EBD6E-8C04-4F62-9701-6B26E4A9F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4089" y="257171"/>
              <a:ext cx="930054" cy="69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_x395259520">
              <a:extLst>
                <a:ext uri="{FF2B5EF4-FFF2-40B4-BE49-F238E27FC236}">
                  <a16:creationId xmlns:a16="http://schemas.microsoft.com/office/drawing/2014/main" id="{EC9A5D6E-69D0-4D8A-8214-03AED7690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0310" y="771582"/>
              <a:ext cx="1038672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just" defTabSz="91444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/>
                </a:rPr>
                <a:t>file storage</a:t>
              </a:r>
              <a:endParaRPr lang="en-US" altLang="ko-KR" sz="1200">
                <a:latin typeface="Arial" panose="020B0604020202020204" pitchFamily="34" charset="0"/>
                <a:ea typeface="나눔바른고딕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658204DC-2BC1-4F2B-ACD7-429B42A684F5}"/>
              </a:ext>
            </a:extLst>
          </p:cNvPr>
          <p:cNvGrpSpPr/>
          <p:nvPr/>
        </p:nvGrpSpPr>
        <p:grpSpPr>
          <a:xfrm>
            <a:off x="8703806" y="2857988"/>
            <a:ext cx="1762837" cy="1301649"/>
            <a:chOff x="10384988" y="2821151"/>
            <a:chExt cx="1762837" cy="1301649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6BEEA19B-6EA1-441C-8E8E-A38B087F792F}"/>
                </a:ext>
              </a:extLst>
            </p:cNvPr>
            <p:cNvGrpSpPr/>
            <p:nvPr/>
          </p:nvGrpSpPr>
          <p:grpSpPr>
            <a:xfrm>
              <a:off x="10384988" y="2821151"/>
              <a:ext cx="1762837" cy="1301649"/>
              <a:chOff x="10377835" y="4097748"/>
              <a:chExt cx="1762837" cy="1301649"/>
            </a:xfrm>
          </p:grpSpPr>
          <p:sp>
            <p:nvSpPr>
              <p:cNvPr id="104" name="_x450458000">
                <a:extLst>
                  <a:ext uri="{FF2B5EF4-FFF2-40B4-BE49-F238E27FC236}">
                    <a16:creationId xmlns:a16="http://schemas.microsoft.com/office/drawing/2014/main" id="{51E963CA-C259-4F73-AB43-A5F22DC15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7835" y="4818372"/>
                <a:ext cx="1762837" cy="581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just" defTabSz="914446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500">
                    <a:solidFill>
                      <a:srgbClr val="000000"/>
                    </a:solidFill>
                    <a:ea typeface="나눔바른고딕"/>
                  </a:rPr>
                  <a:t>Graph</a:t>
                </a:r>
                <a:r>
                  <a:rPr lang="en-US" altLang="ko-KR" sz="1500">
                    <a:solidFill>
                      <a:srgbClr val="000000"/>
                    </a:solidFill>
                    <a:latin typeface="나눔바른고딕" panose="020B0603020101020101" pitchFamily="50" charset="-127"/>
                    <a:ea typeface="나눔바른고딕"/>
                  </a:rPr>
                  <a:t> DB</a:t>
                </a:r>
              </a:p>
            </p:txBody>
          </p:sp>
          <p:pic>
            <p:nvPicPr>
              <p:cNvPr id="106" name="_x450458936">
                <a:extLst>
                  <a:ext uri="{FF2B5EF4-FFF2-40B4-BE49-F238E27FC236}">
                    <a16:creationId xmlns:a16="http://schemas.microsoft.com/office/drawing/2014/main" id="{5C487ABF-FC76-46CC-BF71-798D5189D7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06775" y="4097748"/>
                <a:ext cx="996950" cy="801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11F0857-3CF8-44C8-B749-4AF8BD85B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795" y="3075522"/>
              <a:ext cx="855763" cy="446219"/>
            </a:xfrm>
            <a:prstGeom prst="rect">
              <a:avLst/>
            </a:prstGeom>
          </p:spPr>
        </p:pic>
      </p:grpSp>
      <p:sp>
        <p:nvSpPr>
          <p:cNvPr id="114" name="Rectangle 26">
            <a:extLst>
              <a:ext uri="{FF2B5EF4-FFF2-40B4-BE49-F238E27FC236}">
                <a16:creationId xmlns:a16="http://schemas.microsoft.com/office/drawing/2014/main" id="{6032E9E3-3AFE-402F-AF46-0CB8DA8C9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141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83" name="Object 2">
            <a:extLst>
              <a:ext uri="{FF2B5EF4-FFF2-40B4-BE49-F238E27FC236}">
                <a16:creationId xmlns:a16="http://schemas.microsoft.com/office/drawing/2014/main" id="{2CCFE4D2-9CA5-4FEF-9666-EE59F8B57E24}"/>
              </a:ext>
            </a:extLst>
          </p:cNvPr>
          <p:cNvSpPr txBox="1"/>
          <p:nvPr/>
        </p:nvSpPr>
        <p:spPr>
          <a:xfrm>
            <a:off x="356774" y="340915"/>
            <a:ext cx="3456289" cy="533150"/>
          </a:xfrm>
          <a:prstGeom prst="rect">
            <a:avLst/>
          </a:prstGeom>
          <a:noFill/>
        </p:spPr>
        <p:txBody>
          <a:bodyPr wrap="square" lIns="60960" tIns="30480" rIns="60960" bIns="30480" rtlCol="0" anchor="t"/>
          <a:lstStyle/>
          <a:p>
            <a:pPr>
              <a:lnSpc>
                <a:spcPct val="150000"/>
              </a:lnSpc>
            </a:pPr>
            <a:r>
              <a:rPr lang="ko-KR" altLang="en-US" sz="2100" b="1">
                <a:latin typeface="NanumSquareOTF_ac Bold" panose="020B0600000101010101" pitchFamily="34" charset="-127"/>
                <a:ea typeface="NanumSquareOTF_ac Bold"/>
              </a:rPr>
              <a:t>✔️ </a:t>
            </a:r>
            <a:r>
              <a:rPr lang="en-US" altLang="ko-KR" sz="2100" b="1">
                <a:latin typeface="NanumSquareOTF_ac Bold" panose="020B0600000101010101" pitchFamily="34" charset="-127"/>
                <a:ea typeface="NanumSquareOTF_ac Bold"/>
              </a:rPr>
              <a:t>User Server - </a:t>
            </a:r>
            <a:r>
              <a:rPr lang="ko-KR" altLang="en-US" sz="2100" b="1">
                <a:latin typeface="NanumSquareOTF_ac Bold" panose="020B0600000101010101" pitchFamily="34" charset="-127"/>
                <a:ea typeface="NanumSquareOTF_ac Bold"/>
              </a:rPr>
              <a:t>김태완</a:t>
            </a:r>
            <a:endParaRPr lang="en-US" altLang="ko-KR" sz="2100" b="1">
              <a:latin typeface="NanumSquareOTF_ac Bold" panose="020B0600000101010101" pitchFamily="34" charset="-127"/>
              <a:ea typeface="NanumSquareOTF_ac Bold"/>
            </a:endParaRPr>
          </a:p>
          <a:p>
            <a:pPr>
              <a:lnSpc>
                <a:spcPct val="150000"/>
              </a:lnSpc>
            </a:pPr>
            <a:endParaRPr lang="en-US" altLang="ko-KR" sz="2100" b="1">
              <a:latin typeface="NanumSquareOTF_ac Bold" panose="020B0600000101010101" pitchFamily="34" charset="-127"/>
              <a:ea typeface="NanumSquareOTF_ac Bold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38CBBDF5-BC6D-4B6C-98C1-7F9E0374DE28}"/>
              </a:ext>
            </a:extLst>
          </p:cNvPr>
          <p:cNvCxnSpPr>
            <a:cxnSpLocks/>
          </p:cNvCxnSpPr>
          <p:nvPr/>
        </p:nvCxnSpPr>
        <p:spPr>
          <a:xfrm flipV="1">
            <a:off x="5989947" y="2084456"/>
            <a:ext cx="2292589" cy="7545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E52C8D39-035F-4BEB-A085-7983DE98517A}"/>
              </a:ext>
            </a:extLst>
          </p:cNvPr>
          <p:cNvCxnSpPr>
            <a:cxnSpLocks/>
          </p:cNvCxnSpPr>
          <p:nvPr/>
        </p:nvCxnSpPr>
        <p:spPr>
          <a:xfrm flipV="1">
            <a:off x="6025805" y="3285370"/>
            <a:ext cx="2501188" cy="600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7">
            <a:extLst>
              <a:ext uri="{FF2B5EF4-FFF2-40B4-BE49-F238E27FC236}">
                <a16:creationId xmlns:a16="http://schemas.microsoft.com/office/drawing/2014/main" id="{76E93B3D-2DE4-4863-B9DF-D78A994466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951" y="2783642"/>
            <a:ext cx="622998" cy="608484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32794E8B-B9F1-B345-882F-0B254D657846}"/>
              </a:ext>
            </a:extLst>
          </p:cNvPr>
          <p:cNvGrpSpPr/>
          <p:nvPr/>
        </p:nvGrpSpPr>
        <p:grpSpPr>
          <a:xfrm>
            <a:off x="2029541" y="2712733"/>
            <a:ext cx="960340" cy="1368724"/>
            <a:chOff x="128513" y="2862221"/>
            <a:chExt cx="960340" cy="1368724"/>
          </a:xfrm>
        </p:grpSpPr>
        <p:pic>
          <p:nvPicPr>
            <p:cNvPr id="53" name="그래픽 52" descr="스마트폰">
              <a:extLst>
                <a:ext uri="{FF2B5EF4-FFF2-40B4-BE49-F238E27FC236}">
                  <a16:creationId xmlns:a16="http://schemas.microsoft.com/office/drawing/2014/main" id="{B536D788-AE26-A94C-B314-7D0442D02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4453" y="2862221"/>
              <a:ext cx="914400" cy="914400"/>
            </a:xfrm>
            <a:prstGeom prst="rect">
              <a:avLst/>
            </a:prstGeom>
          </p:spPr>
        </p:pic>
        <p:sp>
          <p:nvSpPr>
            <p:cNvPr id="54" name="_x450457064">
              <a:extLst>
                <a:ext uri="{FF2B5EF4-FFF2-40B4-BE49-F238E27FC236}">
                  <a16:creationId xmlns:a16="http://schemas.microsoft.com/office/drawing/2014/main" id="{25491A93-A71C-EB41-8259-31F335865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13" y="3649920"/>
              <a:ext cx="95567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4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00" b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Client</a:t>
              </a:r>
              <a:endParaRPr lang="en-US" altLang="ko-KR" sz="1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8FC1001-4018-4940-A4EC-677E535C74E4}"/>
              </a:ext>
            </a:extLst>
          </p:cNvPr>
          <p:cNvCxnSpPr>
            <a:cxnSpLocks/>
          </p:cNvCxnSpPr>
          <p:nvPr/>
        </p:nvCxnSpPr>
        <p:spPr>
          <a:xfrm>
            <a:off x="2998845" y="3169933"/>
            <a:ext cx="108686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289F24B-7D4F-424D-8E88-E46B1B66920C}"/>
              </a:ext>
            </a:extLst>
          </p:cNvPr>
          <p:cNvCxnSpPr>
            <a:cxnSpLocks/>
          </p:cNvCxnSpPr>
          <p:nvPr/>
        </p:nvCxnSpPr>
        <p:spPr>
          <a:xfrm>
            <a:off x="5989947" y="3847419"/>
            <a:ext cx="2429470" cy="7467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_x450454832">
            <a:extLst>
              <a:ext uri="{FF2B5EF4-FFF2-40B4-BE49-F238E27FC236}">
                <a16:creationId xmlns:a16="http://schemas.microsoft.com/office/drawing/2014/main" id="{F73E498F-6967-45CA-9F32-9B78C2912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7094" y="2659285"/>
            <a:ext cx="1667874" cy="73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>
              <a:spcBef>
                <a:spcPct val="0"/>
              </a:spcBef>
              <a:spcAft>
                <a:spcPct val="0"/>
              </a:spcAft>
            </a:pPr>
            <a:endParaRPr lang="en-US" altLang="ko-KR" sz="1000" b="1">
              <a:ea typeface="나눔바른고딕"/>
              <a:cs typeface="Calibri"/>
            </a:endParaRPr>
          </a:p>
        </p:txBody>
      </p:sp>
      <p:sp>
        <p:nvSpPr>
          <p:cNvPr id="6" name="_x450454832">
            <a:extLst>
              <a:ext uri="{FF2B5EF4-FFF2-40B4-BE49-F238E27FC236}">
                <a16:creationId xmlns:a16="http://schemas.microsoft.com/office/drawing/2014/main" id="{553A666B-B96E-46E3-A071-E44360CA7F86}"/>
              </a:ext>
            </a:extLst>
          </p:cNvPr>
          <p:cNvSpPr>
            <a:spLocks noChangeArrowheads="1"/>
          </p:cNvSpPr>
          <p:nvPr/>
        </p:nvSpPr>
        <p:spPr bwMode="auto">
          <a:xfrm rot="20280000">
            <a:off x="6647116" y="1780743"/>
            <a:ext cx="1667874" cy="73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err="1">
                <a:ea typeface="나눔바른고딕"/>
                <a:cs typeface="Calibri"/>
              </a:rPr>
              <a:t>사진</a:t>
            </a:r>
            <a:r>
              <a:rPr lang="en-US" altLang="ko-KR" sz="1000" b="1">
                <a:ea typeface="나눔바른고딕"/>
                <a:cs typeface="Calibri"/>
              </a:rPr>
              <a:t> </a:t>
            </a:r>
            <a:r>
              <a:rPr lang="en-US" altLang="ko-KR" sz="1000" b="1" err="1">
                <a:ea typeface="나눔바른고딕"/>
                <a:cs typeface="Calibri"/>
              </a:rPr>
              <a:t>데이터</a:t>
            </a:r>
          </a:p>
        </p:txBody>
      </p:sp>
      <p:sp>
        <p:nvSpPr>
          <p:cNvPr id="7" name="_x450454832">
            <a:extLst>
              <a:ext uri="{FF2B5EF4-FFF2-40B4-BE49-F238E27FC236}">
                <a16:creationId xmlns:a16="http://schemas.microsoft.com/office/drawing/2014/main" id="{5D8094E9-BF40-4D28-8FDF-3318C0974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6435" y="2802720"/>
            <a:ext cx="1667874" cy="73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err="1">
                <a:ea typeface="나눔바른고딕"/>
                <a:cs typeface="Calibri"/>
              </a:rPr>
              <a:t>유저</a:t>
            </a:r>
            <a:r>
              <a:rPr lang="en-US" altLang="ko-KR" sz="1000" b="1">
                <a:ea typeface="나눔바른고딕"/>
                <a:cs typeface="Calibri"/>
              </a:rPr>
              <a:t> </a:t>
            </a:r>
            <a:r>
              <a:rPr lang="en-US" altLang="ko-KR" sz="1000" b="1" err="1">
                <a:ea typeface="나눔바른고딕"/>
                <a:cs typeface="Calibri"/>
              </a:rPr>
              <a:t>정보</a:t>
            </a:r>
            <a:r>
              <a:rPr lang="en-US" altLang="ko-KR" sz="1000" b="1">
                <a:ea typeface="나눔바른고딕"/>
                <a:cs typeface="Calibri"/>
              </a:rPr>
              <a:t> (main DB)</a:t>
            </a:r>
          </a:p>
        </p:txBody>
      </p:sp>
      <p:sp>
        <p:nvSpPr>
          <p:cNvPr id="8" name="_x450454832">
            <a:extLst>
              <a:ext uri="{FF2B5EF4-FFF2-40B4-BE49-F238E27FC236}">
                <a16:creationId xmlns:a16="http://schemas.microsoft.com/office/drawing/2014/main" id="{D13DF816-7E9B-4CAA-8D3B-2CD9A8383FD0}"/>
              </a:ext>
            </a:extLst>
          </p:cNvPr>
          <p:cNvSpPr>
            <a:spLocks noChangeArrowheads="1"/>
          </p:cNvSpPr>
          <p:nvPr/>
        </p:nvSpPr>
        <p:spPr bwMode="auto">
          <a:xfrm rot="1140000">
            <a:off x="6503682" y="3761944"/>
            <a:ext cx="1667874" cy="73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err="1">
                <a:ea typeface="나눔바른고딕"/>
                <a:cs typeface="Calibri"/>
              </a:rPr>
              <a:t>유저</a:t>
            </a:r>
            <a:r>
              <a:rPr lang="en-US" altLang="ko-KR" sz="1000" b="1">
                <a:ea typeface="나눔바른고딕"/>
                <a:cs typeface="Calibri"/>
              </a:rPr>
              <a:t> </a:t>
            </a:r>
            <a:r>
              <a:rPr lang="en-US" altLang="ko-KR" sz="1000" b="1" err="1">
                <a:ea typeface="나눔바른고딕"/>
                <a:cs typeface="Calibri"/>
              </a:rPr>
              <a:t>정보</a:t>
            </a:r>
            <a:r>
              <a:rPr lang="en-US" altLang="ko-KR" sz="1000" b="1">
                <a:ea typeface="나눔바른고딕"/>
                <a:cs typeface="Calibri"/>
              </a:rPr>
              <a:t> (</a:t>
            </a:r>
            <a:r>
              <a:rPr lang="en-US" altLang="ko-KR" sz="1000" b="1" err="1">
                <a:ea typeface="나눔바른고딕"/>
                <a:cs typeface="Calibri"/>
              </a:rPr>
              <a:t>검색용</a:t>
            </a:r>
            <a:r>
              <a:rPr lang="en-US" altLang="ko-KR" sz="1000" b="1">
                <a:ea typeface="나눔바른고딕"/>
                <a:cs typeface="Calibri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F1A8CF-AE37-441A-8E4F-E8193B1A747D}"/>
              </a:ext>
            </a:extLst>
          </p:cNvPr>
          <p:cNvSpPr txBox="1"/>
          <p:nvPr/>
        </p:nvSpPr>
        <p:spPr>
          <a:xfrm>
            <a:off x="8704730" y="4849905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500" b="1">
                <a:latin typeface="Helvetica"/>
                <a:ea typeface="맑은 고딕"/>
                <a:cs typeface="Helvetica"/>
              </a:rPr>
              <a:t>message queue</a:t>
            </a:r>
            <a:br>
              <a:rPr lang="en-US" altLang="ko-KR" sz="1500" b="1">
                <a:latin typeface="Helvetica"/>
                <a:cs typeface="Helvetica"/>
              </a:rPr>
            </a:br>
            <a:r>
              <a:rPr lang="en-US" altLang="ko-KR" sz="1500" b="1">
                <a:latin typeface="Helvetica"/>
                <a:ea typeface="맑은 고딕"/>
                <a:cs typeface="Helvetica"/>
              </a:rPr>
              <a:t>(RabbitMQ)</a:t>
            </a:r>
            <a:endParaRPr lang="en-US" altLang="ko-KR" sz="150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7943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6D3A8F2D-3543-454B-ABC7-BB23DA31A379}"/>
              </a:ext>
            </a:extLst>
          </p:cNvPr>
          <p:cNvSpPr txBox="1"/>
          <p:nvPr/>
        </p:nvSpPr>
        <p:spPr>
          <a:xfrm>
            <a:off x="2125998" y="3151211"/>
            <a:ext cx="3310522" cy="86979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err="1">
                <a:latin typeface="NanumSquareOTF_ac Bold" panose="020B0600000101010101" pitchFamily="34" charset="-127"/>
                <a:ea typeface="NanumSquareOTF_ac Bold"/>
              </a:rPr>
              <a:t>Why</a:t>
            </a:r>
            <a:r>
              <a:rPr kumimoji="1" lang="ko-KR" altLang="en-US" b="1">
                <a:latin typeface="NanumSquareOTF_ac Bold" panose="020B0600000101010101" pitchFamily="34" charset="-127"/>
                <a:ea typeface="NanumSquareOTF_ac Bold"/>
              </a:rPr>
              <a:t>?</a:t>
            </a:r>
            <a:endParaRPr kumimoji="1" lang="en-US" altLang="ko-KR" b="1">
              <a:latin typeface="NanumSquareOTF_ac Bold"/>
              <a:ea typeface="NanumSquareOTF_ac Bold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>
                <a:latin typeface="NanumSquareOTF_ac Bold"/>
                <a:ea typeface="NanumSquareOTF_ac Bold"/>
              </a:rPr>
              <a:t>   -&gt; SNS</a:t>
            </a:r>
            <a:r>
              <a:rPr kumimoji="1" lang="en-US" b="1">
                <a:latin typeface="NanumSquareOTF_ac Bold"/>
                <a:ea typeface="NanumSquareOTF_ac Bold"/>
              </a:rPr>
              <a:t> </a:t>
            </a:r>
            <a:r>
              <a:rPr kumimoji="1" lang="ko-KR" altLang="en-US" b="1">
                <a:latin typeface="NanumSquareOTF_ac Bold"/>
                <a:ea typeface="NanumSquareOTF_ac Bold"/>
              </a:rPr>
              <a:t>특성상</a:t>
            </a:r>
            <a:r>
              <a:rPr kumimoji="1" lang="en-US" b="1">
                <a:latin typeface="NanumSquareOTF_ac Bold"/>
                <a:ea typeface="NanumSquareOTF_ac Bold"/>
              </a:rPr>
              <a:t> </a:t>
            </a:r>
            <a:r>
              <a:rPr kumimoji="1" lang="ko-KR" altLang="en-US" b="1">
                <a:solidFill>
                  <a:srgbClr val="FF0000"/>
                </a:solidFill>
                <a:latin typeface="NanumSquareOTF_ac Bold"/>
                <a:ea typeface="NanumSquareOTF_ac Bold"/>
              </a:rPr>
              <a:t>관계</a:t>
            </a:r>
            <a:r>
              <a:rPr kumimoji="1" lang="ko-KR" altLang="en-US" b="1">
                <a:latin typeface="NanumSquareOTF_ac Bold"/>
                <a:ea typeface="NanumSquareOTF_ac Bold"/>
              </a:rPr>
              <a:t>에</a:t>
            </a:r>
            <a:r>
              <a:rPr kumimoji="1" lang="en-US" b="1">
                <a:latin typeface="NanumSquareOTF_ac Bold"/>
                <a:ea typeface="NanumSquareOTF_ac Bold"/>
              </a:rPr>
              <a:t> </a:t>
            </a:r>
            <a:r>
              <a:rPr kumimoji="1" lang="ko-KR" altLang="en-US" b="1">
                <a:latin typeface="NanumSquareOTF_ac Bold"/>
                <a:ea typeface="NanumSquareOTF_ac Bold"/>
              </a:rPr>
              <a:t>초점</a:t>
            </a:r>
            <a:endParaRPr lang="en-US" altLang="ko-KR" b="1">
              <a:latin typeface="NanumSquareOTF_ac Bold"/>
              <a:ea typeface="NanumSquareOTF_ac Bold"/>
            </a:endParaRPr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EECC3457-CB66-A743-95F7-3041E72BE17D}"/>
              </a:ext>
            </a:extLst>
          </p:cNvPr>
          <p:cNvCxnSpPr>
            <a:cxnSpLocks/>
          </p:cNvCxnSpPr>
          <p:nvPr/>
        </p:nvCxnSpPr>
        <p:spPr>
          <a:xfrm flipH="1">
            <a:off x="1" y="2898624"/>
            <a:ext cx="1585070" cy="0"/>
          </a:xfrm>
          <a:prstGeom prst="line">
            <a:avLst/>
          </a:prstGeom>
          <a:ln w="38100">
            <a:solidFill>
              <a:srgbClr val="569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623EE766-7470-3F48-9AEF-8B5C2B3FF9A4}"/>
              </a:ext>
            </a:extLst>
          </p:cNvPr>
          <p:cNvSpPr/>
          <p:nvPr/>
        </p:nvSpPr>
        <p:spPr>
          <a:xfrm>
            <a:off x="1585071" y="2820514"/>
            <a:ext cx="167453" cy="156220"/>
          </a:xfrm>
          <a:prstGeom prst="ellipse">
            <a:avLst/>
          </a:prstGeom>
          <a:solidFill>
            <a:srgbClr val="569ED9"/>
          </a:solidFill>
          <a:ln>
            <a:solidFill>
              <a:srgbClr val="569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DB6DA61-88E4-2049-AFDD-91AE8D0922B0}"/>
              </a:ext>
            </a:extLst>
          </p:cNvPr>
          <p:cNvCxnSpPr>
            <a:cxnSpLocks/>
          </p:cNvCxnSpPr>
          <p:nvPr/>
        </p:nvCxnSpPr>
        <p:spPr>
          <a:xfrm flipH="1">
            <a:off x="9993264" y="1332743"/>
            <a:ext cx="2206682" cy="0"/>
          </a:xfrm>
          <a:prstGeom prst="line">
            <a:avLst/>
          </a:prstGeom>
          <a:ln w="38100">
            <a:solidFill>
              <a:srgbClr val="FFA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3C945F90-4DB8-3144-A8D5-7CF63EF96BCC}"/>
              </a:ext>
            </a:extLst>
          </p:cNvPr>
          <p:cNvSpPr/>
          <p:nvPr/>
        </p:nvSpPr>
        <p:spPr>
          <a:xfrm>
            <a:off x="9812364" y="1254632"/>
            <a:ext cx="167453" cy="156220"/>
          </a:xfrm>
          <a:prstGeom prst="ellipse">
            <a:avLst/>
          </a:prstGeom>
          <a:solidFill>
            <a:srgbClr val="FFA0D8"/>
          </a:solidFill>
          <a:ln>
            <a:solidFill>
              <a:srgbClr val="FFA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7E7E0F-0A8B-854F-8880-DE9F5931F2A5}"/>
              </a:ext>
            </a:extLst>
          </p:cNvPr>
          <p:cNvSpPr txBox="1"/>
          <p:nvPr/>
        </p:nvSpPr>
        <p:spPr>
          <a:xfrm>
            <a:off x="6815642" y="1071295"/>
            <a:ext cx="290816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err="1">
                <a:latin typeface="NanumSquareOTF_ac ExtraBold" panose="020B0600000101010101" pitchFamily="34" charset="-127"/>
                <a:ea typeface="NanumSquareOTF_ac ExtraBold"/>
              </a:rPr>
              <a:t>Token</a:t>
            </a:r>
            <a:r>
              <a:rPr lang="ko-KR" altLang="en-US" sz="2800" b="1">
                <a:latin typeface="NanumSquareOTF_ac ExtraBold" panose="020B0600000101010101" pitchFamily="34" charset="-127"/>
                <a:ea typeface="NanumSquareOTF_ac ExtraBold"/>
              </a:rPr>
              <a:t> </a:t>
            </a:r>
            <a:r>
              <a:rPr lang="ko-KR" altLang="en-US" sz="2800" b="1" err="1">
                <a:latin typeface="NanumSquareOTF_ac ExtraBold" panose="020B0600000101010101" pitchFamily="34" charset="-127"/>
                <a:ea typeface="NanumSquareOTF_ac ExtraBold"/>
              </a:rPr>
              <a:t>Handling</a:t>
            </a:r>
            <a:endParaRPr lang="ko-KR" altLang="en-US" sz="2800" b="1" err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3FA24F-73B5-1944-B4F8-12446D1BBFE3}"/>
              </a:ext>
            </a:extLst>
          </p:cNvPr>
          <p:cNvSpPr txBox="1"/>
          <p:nvPr/>
        </p:nvSpPr>
        <p:spPr>
          <a:xfrm>
            <a:off x="6194879" y="1648303"/>
            <a:ext cx="5981125" cy="4542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>
                <a:latin typeface="NanumSquareOTF_ac Bold" panose="020B0600000101010101" pitchFamily="34" charset="-127"/>
                <a:ea typeface="NanumSquareOTF_ac Bold"/>
              </a:rPr>
              <a:t>3가지</a:t>
            </a:r>
            <a:r>
              <a:rPr kumimoji="1" lang="en-US" altLang="ko-KR" b="1">
                <a:solidFill>
                  <a:srgbClr val="FF0000"/>
                </a:solidFill>
                <a:latin typeface="NanumSquareOTF_ac Bold" panose="020B0600000101010101" pitchFamily="34" charset="-127"/>
                <a:ea typeface="NanumSquareOTF_ac Bold"/>
              </a:rPr>
              <a:t> Device</a:t>
            </a:r>
            <a:r>
              <a:rPr kumimoji="1" lang="en-US" altLang="ko-KR" b="1">
                <a:latin typeface="NanumSquareOTF_ac Bold" panose="020B0600000101010101" pitchFamily="34" charset="-127"/>
                <a:ea typeface="NanumSquareOTF_ac Bold"/>
              </a:rPr>
              <a:t> Token, </a:t>
            </a:r>
            <a:r>
              <a:rPr kumimoji="1" lang="en-US" altLang="ko-KR" b="1">
                <a:solidFill>
                  <a:srgbClr val="FF0000"/>
                </a:solidFill>
                <a:latin typeface="NanumSquareOTF_ac Bold" panose="020B0600000101010101" pitchFamily="34" charset="-127"/>
                <a:ea typeface="NanumSquareOTF_ac Bold"/>
              </a:rPr>
              <a:t>Access</a:t>
            </a:r>
            <a:r>
              <a:rPr kumimoji="1" lang="en-US" altLang="ko-KR" b="1">
                <a:latin typeface="NanumSquareOTF_ac Bold" panose="020B0600000101010101" pitchFamily="34" charset="-127"/>
                <a:ea typeface="NanumSquareOTF_ac Bold"/>
              </a:rPr>
              <a:t> Token, </a:t>
            </a:r>
            <a:r>
              <a:rPr kumimoji="1" lang="en-US" altLang="ko-KR" b="1">
                <a:solidFill>
                  <a:srgbClr val="FF0000"/>
                </a:solidFill>
                <a:latin typeface="NanumSquareOTF_ac Bold" panose="020B0600000101010101" pitchFamily="34" charset="-127"/>
                <a:ea typeface="NanumSquareOTF_ac Bold"/>
              </a:rPr>
              <a:t>Refresh</a:t>
            </a:r>
            <a:r>
              <a:rPr kumimoji="1" lang="en-US" altLang="ko-KR" b="1">
                <a:latin typeface="NanumSquareOTF_ac Bold" panose="020B0600000101010101" pitchFamily="34" charset="-127"/>
                <a:ea typeface="NanumSquareOTF_ac Bold"/>
              </a:rPr>
              <a:t> Token</a:t>
            </a:r>
            <a:endParaRPr lang="en-US" altLang="ko-KR" b="1">
              <a:latin typeface="NanumSquareOTF_ac Bold" panose="020B0600000101010101" pitchFamily="34" charset="-127"/>
              <a:ea typeface="NanumSquareOTF_ac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D74DE4-9A85-4AAC-854A-9C4D9D4AF5D4}"/>
              </a:ext>
            </a:extLst>
          </p:cNvPr>
          <p:cNvSpPr txBox="1"/>
          <p:nvPr/>
        </p:nvSpPr>
        <p:spPr>
          <a:xfrm>
            <a:off x="1992630" y="2640118"/>
            <a:ext cx="420179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latin typeface="NanumSquareOTF_ac ExtraBold" panose="020B0600000101010101" pitchFamily="34" charset="-127"/>
                <a:ea typeface="NanumSquareOTF_ac ExtraBold"/>
              </a:rPr>
              <a:t>Neo4j – </a:t>
            </a:r>
            <a:r>
              <a:rPr lang="ko-KR" altLang="en-US" sz="2800" b="1" err="1">
                <a:latin typeface="NanumSquareOTF_ac ExtraBold" panose="020B0600000101010101" pitchFamily="34" charset="-127"/>
                <a:ea typeface="NanumSquareOTF_ac ExtraBold"/>
              </a:rPr>
              <a:t>Main</a:t>
            </a:r>
            <a:r>
              <a:rPr lang="ko-KR" altLang="en-US" sz="2800" b="1">
                <a:latin typeface="NanumSquareOTF_ac ExtraBold" panose="020B0600000101010101" pitchFamily="34" charset="-127"/>
                <a:ea typeface="NanumSquareOTF_ac ExtraBold"/>
              </a:rPr>
              <a:t> </a:t>
            </a:r>
            <a:r>
              <a:rPr lang="ko-KR" altLang="en-US" sz="2800" b="1" err="1">
                <a:latin typeface="NanumSquareOTF_ac ExtraBold" panose="020B0600000101010101" pitchFamily="34" charset="-127"/>
                <a:ea typeface="NanumSquareOTF_ac ExtraBold"/>
              </a:rPr>
              <a:t>Database</a:t>
            </a:r>
            <a:endParaRPr lang="ko-KR" altLang="en-US" sz="2800" b="1" err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F339BFC4-0918-462E-A25E-13631B9AA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12" y="4571409"/>
            <a:ext cx="2743200" cy="11576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A33FE1-2746-4588-8ED3-B6F73182C697}"/>
              </a:ext>
            </a:extLst>
          </p:cNvPr>
          <p:cNvSpPr txBox="1"/>
          <p:nvPr/>
        </p:nvSpPr>
        <p:spPr>
          <a:xfrm>
            <a:off x="2224610" y="5840623"/>
            <a:ext cx="825867" cy="46487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err="1">
                <a:ea typeface="NanumSquareOTF_ac Bold"/>
              </a:rPr>
              <a:t>NoSQL</a:t>
            </a:r>
            <a:endParaRPr lang="ko-KR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8169A5-4309-4D7C-880B-1359DF00F585}"/>
              </a:ext>
            </a:extLst>
          </p:cNvPr>
          <p:cNvSpPr txBox="1"/>
          <p:nvPr/>
        </p:nvSpPr>
        <p:spPr>
          <a:xfrm>
            <a:off x="3730680" y="5840622"/>
            <a:ext cx="590226" cy="46487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ea typeface="NanumSquareOTF_ac Bold"/>
                <a:cs typeface="Calibri"/>
              </a:rPr>
              <a:t>RDB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57BD71F4-8C67-4D3F-A252-C8DAE8980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083" y="2640104"/>
            <a:ext cx="959225" cy="977154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D6BC45E1-8C94-4B4C-B638-0847D32D8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1859" y="2611047"/>
            <a:ext cx="1730189" cy="76633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C5A0CDB-4562-4930-8D4A-BD532AF676A1}"/>
              </a:ext>
            </a:extLst>
          </p:cNvPr>
          <p:cNvCxnSpPr/>
          <p:nvPr/>
        </p:nvCxnSpPr>
        <p:spPr>
          <a:xfrm flipV="1">
            <a:off x="8104094" y="2855259"/>
            <a:ext cx="1577788" cy="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239A60A-7956-456E-AA8D-0940ADE76AE8}"/>
              </a:ext>
            </a:extLst>
          </p:cNvPr>
          <p:cNvCxnSpPr>
            <a:cxnSpLocks/>
          </p:cNvCxnSpPr>
          <p:nvPr/>
        </p:nvCxnSpPr>
        <p:spPr>
          <a:xfrm flipH="1" flipV="1">
            <a:off x="8104094" y="3330388"/>
            <a:ext cx="15777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_x450454832">
            <a:extLst>
              <a:ext uri="{FF2B5EF4-FFF2-40B4-BE49-F238E27FC236}">
                <a16:creationId xmlns:a16="http://schemas.microsoft.com/office/drawing/2014/main" id="{1CB7FCCA-4140-4B58-9762-C9301FE08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0349" y="2546495"/>
            <a:ext cx="1065363" cy="392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>
                <a:ea typeface="맑은 고딕"/>
                <a:cs typeface="Calibri"/>
              </a:rPr>
              <a:t>Device Token</a:t>
            </a:r>
            <a:endParaRPr lang="ko-KR" altLang="en-US"/>
          </a:p>
        </p:txBody>
      </p:sp>
      <p:sp>
        <p:nvSpPr>
          <p:cNvPr id="38" name="_x450454832">
            <a:extLst>
              <a:ext uri="{FF2B5EF4-FFF2-40B4-BE49-F238E27FC236}">
                <a16:creationId xmlns:a16="http://schemas.microsoft.com/office/drawing/2014/main" id="{8FE4C266-76C3-455F-8952-49CD3A587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6558" y="3024960"/>
            <a:ext cx="1960269" cy="37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>
                <a:ea typeface="맑은 고딕"/>
                <a:cs typeface="Calibri"/>
              </a:rPr>
              <a:t>Access, Refresh Token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812580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6D3A8F2D-3543-454B-ABC7-BB23DA31A379}"/>
              </a:ext>
            </a:extLst>
          </p:cNvPr>
          <p:cNvSpPr txBox="1"/>
          <p:nvPr/>
        </p:nvSpPr>
        <p:spPr>
          <a:xfrm>
            <a:off x="2125998" y="3415254"/>
            <a:ext cx="5192447" cy="88338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err="1">
                <a:latin typeface="NanumSquareOTF_ac Bold"/>
                <a:ea typeface="NanumSquareOTF_ac Bold"/>
              </a:rPr>
              <a:t>Why</a:t>
            </a:r>
            <a:r>
              <a:rPr kumimoji="1" lang="ko-KR" altLang="en-US" b="1">
                <a:latin typeface="NanumSquareOTF_ac Bold"/>
                <a:ea typeface="NanumSquareOTF_ac Bold"/>
              </a:rPr>
              <a:t>? </a:t>
            </a:r>
            <a:r>
              <a:rPr kumimoji="1" lang="en-US">
                <a:latin typeface="NanumSquareOTF_ac"/>
                <a:ea typeface="NanumSquareOTF_ac"/>
              </a:rPr>
              <a:t>: </a:t>
            </a:r>
            <a:r>
              <a:rPr kumimoji="1" lang="ko-KR" altLang="en-US">
                <a:latin typeface="NanumSquareOTF_ac"/>
                <a:ea typeface="NanumSquareOTF_ac"/>
              </a:rPr>
              <a:t>피드 서버와 푸시 서버의 독립적 이벤트 처리</a:t>
            </a:r>
            <a:endParaRPr lang="en-US" altLang="ko-KR">
              <a:latin typeface="NanumSquareOTF_ac" panose="020B0600000101010101" pitchFamily="34" charset="-127"/>
              <a:ea typeface="NanumSquareOTF_a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>
                <a:latin typeface="NanumSquareOTF_ac Bold"/>
                <a:ea typeface="NanumSquareOTF_ac Bold"/>
              </a:rPr>
              <a:t>Exchange Topic :</a:t>
            </a:r>
            <a:r>
              <a:rPr lang="ko-KR" altLang="en-US">
                <a:latin typeface="NanumSquareOTF_ac"/>
                <a:ea typeface="NanumSquareOTF_ac"/>
              </a:rPr>
              <a:t> 확장성</a:t>
            </a:r>
            <a:endParaRPr lang="en-US" altLang="en-US">
              <a:latin typeface="NanumSquareOTF_ac"/>
              <a:ea typeface="NanumSquareOTF_ac"/>
            </a:endParaRPr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EECC3457-CB66-A743-95F7-3041E72BE17D}"/>
              </a:ext>
            </a:extLst>
          </p:cNvPr>
          <p:cNvCxnSpPr>
            <a:cxnSpLocks/>
          </p:cNvCxnSpPr>
          <p:nvPr/>
        </p:nvCxnSpPr>
        <p:spPr>
          <a:xfrm flipH="1">
            <a:off x="1" y="3162667"/>
            <a:ext cx="1585070" cy="0"/>
          </a:xfrm>
          <a:prstGeom prst="line">
            <a:avLst/>
          </a:prstGeom>
          <a:ln w="38100">
            <a:solidFill>
              <a:srgbClr val="569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623EE766-7470-3F48-9AEF-8B5C2B3FF9A4}"/>
              </a:ext>
            </a:extLst>
          </p:cNvPr>
          <p:cNvSpPr/>
          <p:nvPr/>
        </p:nvSpPr>
        <p:spPr>
          <a:xfrm>
            <a:off x="1585071" y="3084557"/>
            <a:ext cx="167453" cy="156220"/>
          </a:xfrm>
          <a:prstGeom prst="ellipse">
            <a:avLst/>
          </a:prstGeom>
          <a:solidFill>
            <a:srgbClr val="569ED9"/>
          </a:solidFill>
          <a:ln>
            <a:solidFill>
              <a:srgbClr val="569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DB6DA61-88E4-2049-AFDD-91AE8D0922B0}"/>
              </a:ext>
            </a:extLst>
          </p:cNvPr>
          <p:cNvCxnSpPr>
            <a:cxnSpLocks/>
          </p:cNvCxnSpPr>
          <p:nvPr/>
        </p:nvCxnSpPr>
        <p:spPr>
          <a:xfrm flipH="1">
            <a:off x="9984195" y="5009313"/>
            <a:ext cx="2206682" cy="0"/>
          </a:xfrm>
          <a:prstGeom prst="line">
            <a:avLst/>
          </a:prstGeom>
          <a:ln w="38100">
            <a:solidFill>
              <a:srgbClr val="FFA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3C945F90-4DB8-3144-A8D5-7CF63EF96BCC}"/>
              </a:ext>
            </a:extLst>
          </p:cNvPr>
          <p:cNvSpPr/>
          <p:nvPr/>
        </p:nvSpPr>
        <p:spPr>
          <a:xfrm>
            <a:off x="9803295" y="4931203"/>
            <a:ext cx="167453" cy="156220"/>
          </a:xfrm>
          <a:prstGeom prst="ellipse">
            <a:avLst/>
          </a:prstGeom>
          <a:solidFill>
            <a:srgbClr val="FFA0D8"/>
          </a:solidFill>
          <a:ln>
            <a:solidFill>
              <a:srgbClr val="FFA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3FA24F-73B5-1944-B4F8-12446D1BBFE3}"/>
              </a:ext>
            </a:extLst>
          </p:cNvPr>
          <p:cNvSpPr txBox="1"/>
          <p:nvPr/>
        </p:nvSpPr>
        <p:spPr>
          <a:xfrm>
            <a:off x="6132021" y="5441416"/>
            <a:ext cx="5166799" cy="88267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>
                <a:latin typeface="NanumSquareOTF_ac Bold" panose="020B0600000101010101" pitchFamily="34" charset="-127"/>
                <a:ea typeface="NanumSquareOTF_ac Bold"/>
              </a:rPr>
              <a:t>Why? : </a:t>
            </a:r>
            <a:r>
              <a:rPr kumimoji="1" lang="en-US" altLang="ko-KR" b="1" err="1">
                <a:latin typeface="NanumSquareOTF_ac Bold" panose="020B0600000101010101" pitchFamily="34" charset="-127"/>
                <a:ea typeface="NanumSquareOTF_ac Bold"/>
              </a:rPr>
              <a:t>RDB의</a:t>
            </a:r>
            <a:r>
              <a:rPr kumimoji="1" lang="en-US" altLang="ko-KR" b="1">
                <a:latin typeface="NanumSquareOTF_ac Bold" panose="020B0600000101010101" pitchFamily="34" charset="-127"/>
                <a:ea typeface="NanumSquareOTF_ac Bold"/>
              </a:rPr>
              <a:t> Join </a:t>
            </a:r>
            <a:r>
              <a:rPr kumimoji="1" lang="en-US" altLang="ko-KR" b="1" err="1">
                <a:latin typeface="NanumSquareOTF_ac Bold" panose="020B0600000101010101" pitchFamily="34" charset="-127"/>
                <a:ea typeface="NanumSquareOTF_ac Bold"/>
              </a:rPr>
              <a:t>역할을</a:t>
            </a:r>
            <a:r>
              <a:rPr kumimoji="1" lang="en-US" altLang="ko-KR" b="1">
                <a:latin typeface="NanumSquareOTF_ac Bold" panose="020B0600000101010101" pitchFamily="34" charset="-127"/>
                <a:ea typeface="NanumSquareOTF_ac Bold"/>
              </a:rPr>
              <a:t> </a:t>
            </a:r>
            <a:r>
              <a:rPr kumimoji="1" lang="en-US" altLang="ko-KR" b="1" err="1">
                <a:latin typeface="NanumSquareOTF_ac Bold" panose="020B0600000101010101" pitchFamily="34" charset="-127"/>
                <a:ea typeface="NanumSquareOTF_ac Bold"/>
              </a:rPr>
              <a:t>하는</a:t>
            </a:r>
            <a:r>
              <a:rPr kumimoji="1" lang="en-US" altLang="ko-KR" b="1">
                <a:latin typeface="NanumSquareOTF_ac Bold" panose="020B0600000101010101" pitchFamily="34" charset="-127"/>
                <a:ea typeface="NanumSquareOTF_ac Bold"/>
              </a:rPr>
              <a:t> aggregate </a:t>
            </a:r>
            <a:r>
              <a:rPr kumimoji="1" lang="en-US" altLang="ko-KR" b="1" err="1">
                <a:latin typeface="NanumSquareOTF_ac Bold" panose="020B0600000101010101" pitchFamily="34" charset="-127"/>
                <a:ea typeface="NanumSquareOTF_ac Bold"/>
              </a:rPr>
              <a:t>활용</a:t>
            </a:r>
            <a:br>
              <a:rPr kumimoji="1" lang="en-US"/>
            </a:br>
            <a:r>
              <a:rPr lang="en-US" altLang="ko-KR" b="1">
                <a:ea typeface="NanumSquareOTF_ac Bold"/>
              </a:rPr>
              <a:t>-&gt; </a:t>
            </a:r>
            <a:r>
              <a:rPr lang="en-US" altLang="ko-KR" b="1" err="1">
                <a:ea typeface="NanumSquareOTF_ac Bold"/>
              </a:rPr>
              <a:t>최신순</a:t>
            </a:r>
            <a:r>
              <a:rPr lang="en-US" altLang="ko-KR" b="1">
                <a:ea typeface="NanumSquareOTF_ac Bold"/>
              </a:rPr>
              <a:t> </a:t>
            </a:r>
            <a:r>
              <a:rPr lang="en-US" altLang="ko-KR" b="1" err="1">
                <a:ea typeface="NanumSquareOTF_ac Bold"/>
              </a:rPr>
              <a:t>정렬</a:t>
            </a:r>
            <a:r>
              <a:rPr lang="en-US" altLang="ko-KR" b="1">
                <a:ea typeface="NanumSquareOTF_ac Bold"/>
              </a:rPr>
              <a:t> </a:t>
            </a:r>
            <a:r>
              <a:rPr lang="en-US" altLang="ko-KR" b="1" err="1">
                <a:ea typeface="NanumSquareOTF_ac Bold"/>
              </a:rPr>
              <a:t>가능</a:t>
            </a:r>
            <a:endParaRPr lang="en-US" altLang="ko-KR" b="1" err="1">
              <a:latin typeface="Calibri"/>
              <a:ea typeface="NanumSquareOTF_ac Bold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91997C-8505-4D46-892B-7A297644A609}"/>
              </a:ext>
            </a:extLst>
          </p:cNvPr>
          <p:cNvSpPr txBox="1"/>
          <p:nvPr/>
        </p:nvSpPr>
        <p:spPr>
          <a:xfrm>
            <a:off x="2153996" y="2904161"/>
            <a:ext cx="256993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ko-KR" altLang="en-US" sz="2800" b="1" err="1">
                <a:ea typeface="NanumSquareOTF_ac ExtraBold"/>
              </a:rPr>
              <a:t>Message</a:t>
            </a:r>
            <a:r>
              <a:rPr kumimoji="1" lang="ko-KR" altLang="en-US" sz="2800" b="1">
                <a:ea typeface="NanumSquareOTF_ac ExtraBold"/>
              </a:rPr>
              <a:t> </a:t>
            </a:r>
            <a:r>
              <a:rPr kumimoji="1" lang="ko-KR" altLang="en-US" sz="2800" b="1" err="1">
                <a:ea typeface="NanumSquareOTF_ac ExtraBold"/>
              </a:rPr>
              <a:t>Queue</a:t>
            </a:r>
            <a:endParaRPr lang="ko-KR" err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198C9A-FEEA-448A-B818-A7F7012E00D2}"/>
              </a:ext>
            </a:extLst>
          </p:cNvPr>
          <p:cNvSpPr txBox="1"/>
          <p:nvPr/>
        </p:nvSpPr>
        <p:spPr>
          <a:xfrm>
            <a:off x="6250761" y="4703043"/>
            <a:ext cx="32175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ko-KR" altLang="en-US" sz="2800" b="1" err="1">
                <a:ea typeface="NanumSquareOTF_ac ExtraBold"/>
              </a:rPr>
              <a:t>MongoDB</a:t>
            </a:r>
            <a:r>
              <a:rPr kumimoji="1" lang="ko-KR" altLang="en-US" sz="2800" b="1">
                <a:ea typeface="NanumSquareOTF_ac ExtraBold"/>
              </a:rPr>
              <a:t> </a:t>
            </a:r>
            <a:r>
              <a:rPr kumimoji="1" lang="ko-KR" altLang="en-US" sz="2800" b="1" err="1">
                <a:ea typeface="NanumSquareOTF_ac ExtraBold"/>
              </a:rPr>
              <a:t>aggregate</a:t>
            </a:r>
            <a:endParaRPr lang="ko-KR" err="1">
              <a:cs typeface="Calibri" panose="020F0502020204030204"/>
            </a:endParaRPr>
          </a:p>
        </p:txBody>
      </p:sp>
      <p:pic>
        <p:nvPicPr>
          <p:cNvPr id="17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CE64E44D-3EB9-495B-8CEE-9871DA30C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488" y="1279294"/>
            <a:ext cx="1676960" cy="6499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DC70D4-E9C5-40FF-BDE7-3472698B6016}"/>
              </a:ext>
            </a:extLst>
          </p:cNvPr>
          <p:cNvSpPr txBox="1"/>
          <p:nvPr/>
        </p:nvSpPr>
        <p:spPr>
          <a:xfrm>
            <a:off x="4795284" y="1918029"/>
            <a:ext cx="1685365" cy="562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500" b="1">
                <a:latin typeface="Helvetica"/>
                <a:ea typeface="맑은 고딕"/>
                <a:cs typeface="Helvetica"/>
              </a:rPr>
              <a:t>message queue</a:t>
            </a:r>
            <a:br>
              <a:rPr lang="en-US" altLang="ko-KR" sz="1500" b="1">
                <a:latin typeface="Helvetica"/>
                <a:cs typeface="Helvetica"/>
              </a:rPr>
            </a:br>
            <a:r>
              <a:rPr lang="en-US" altLang="ko-KR" sz="1500" b="1">
                <a:latin typeface="Helvetica"/>
                <a:ea typeface="맑은 고딕"/>
                <a:cs typeface="Helvetica"/>
              </a:rPr>
              <a:t>(RabbitMQ)</a:t>
            </a:r>
            <a:endParaRPr lang="en-US" altLang="ko-KR" sz="1500">
              <a:ea typeface="맑은 고딕"/>
              <a:cs typeface="Calibri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C0C811C-69B3-4B5F-A548-8C16B559F33E}"/>
              </a:ext>
            </a:extLst>
          </p:cNvPr>
          <p:cNvGrpSpPr/>
          <p:nvPr/>
        </p:nvGrpSpPr>
        <p:grpSpPr>
          <a:xfrm>
            <a:off x="612284" y="1286928"/>
            <a:ext cx="718293" cy="992207"/>
            <a:chOff x="128513" y="2862221"/>
            <a:chExt cx="960340" cy="1368724"/>
          </a:xfrm>
        </p:grpSpPr>
        <p:pic>
          <p:nvPicPr>
            <p:cNvPr id="48" name="그래픽 47" descr="스마트폰">
              <a:extLst>
                <a:ext uri="{FF2B5EF4-FFF2-40B4-BE49-F238E27FC236}">
                  <a16:creationId xmlns:a16="http://schemas.microsoft.com/office/drawing/2014/main" id="{3263F2DA-CB60-4359-8139-D1010A503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453" y="2862221"/>
              <a:ext cx="914400" cy="914400"/>
            </a:xfrm>
            <a:prstGeom prst="rect">
              <a:avLst/>
            </a:prstGeom>
          </p:spPr>
        </p:pic>
        <p:sp>
          <p:nvSpPr>
            <p:cNvPr id="49" name="_x450457064">
              <a:extLst>
                <a:ext uri="{FF2B5EF4-FFF2-40B4-BE49-F238E27FC236}">
                  <a16:creationId xmlns:a16="http://schemas.microsoft.com/office/drawing/2014/main" id="{BC1DD48A-A4EB-4F80-923C-2A0DC1342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13" y="3649920"/>
              <a:ext cx="95567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4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00" b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Client</a:t>
              </a:r>
              <a:endParaRPr lang="en-US" altLang="ko-KR" sz="1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3" name="_x450454832">
            <a:extLst>
              <a:ext uri="{FF2B5EF4-FFF2-40B4-BE49-F238E27FC236}">
                <a16:creationId xmlns:a16="http://schemas.microsoft.com/office/drawing/2014/main" id="{B08DD3AE-DBFA-4312-9E45-A0B2640F2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049" y="1780328"/>
            <a:ext cx="1667874" cy="73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/>
              </a:rPr>
              <a:t>Feed Server</a:t>
            </a:r>
            <a:endParaRPr lang="en-US" altLang="ko-KR" sz="1300">
              <a:latin typeface="Arial" panose="020B0604020202020204" pitchFamily="34" charset="0"/>
              <a:ea typeface="맑은 고딕"/>
              <a:cs typeface="Arial"/>
            </a:endParaRPr>
          </a:p>
        </p:txBody>
      </p:sp>
      <p:pic>
        <p:nvPicPr>
          <p:cNvPr id="52" name="그림 14">
            <a:extLst>
              <a:ext uri="{FF2B5EF4-FFF2-40B4-BE49-F238E27FC236}">
                <a16:creationId xmlns:a16="http://schemas.microsoft.com/office/drawing/2014/main" id="{67E42C68-189A-4593-9FE6-4AD993072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213" y="1232230"/>
            <a:ext cx="833719" cy="833719"/>
          </a:xfrm>
          <a:prstGeom prst="rect">
            <a:avLst/>
          </a:prstGeom>
        </p:spPr>
      </p:pic>
      <p:sp>
        <p:nvSpPr>
          <p:cNvPr id="54" name="_x450454832">
            <a:extLst>
              <a:ext uri="{FF2B5EF4-FFF2-40B4-BE49-F238E27FC236}">
                <a16:creationId xmlns:a16="http://schemas.microsoft.com/office/drawing/2014/main" id="{99F660AE-C2E1-48DE-A988-99E53ECEC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507" y="1690680"/>
            <a:ext cx="1667874" cy="73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b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/>
              </a:rPr>
              <a:t>Push Server</a:t>
            </a:r>
            <a:endParaRPr lang="en-US" altLang="ko-KR" sz="1500">
              <a:latin typeface="Arial" panose="020B0604020202020204" pitchFamily="34" charset="0"/>
              <a:ea typeface="나눔바른고딕"/>
              <a:cs typeface="Arial"/>
            </a:endParaRPr>
          </a:p>
        </p:txBody>
      </p:sp>
      <p:pic>
        <p:nvPicPr>
          <p:cNvPr id="56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CB97AD2-C662-4544-A19F-9A3976B22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4411" y="1160613"/>
            <a:ext cx="622998" cy="608484"/>
          </a:xfrm>
          <a:prstGeom prst="rect">
            <a:avLst/>
          </a:prstGeom>
        </p:spPr>
      </p:pic>
      <p:pic>
        <p:nvPicPr>
          <p:cNvPr id="58" name="그림 25">
            <a:extLst>
              <a:ext uri="{FF2B5EF4-FFF2-40B4-BE49-F238E27FC236}">
                <a16:creationId xmlns:a16="http://schemas.microsoft.com/office/drawing/2014/main" id="{FF346030-1F48-4F63-A357-8EEE673D1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7695" y="509554"/>
            <a:ext cx="710453" cy="737348"/>
          </a:xfrm>
          <a:prstGeom prst="rect">
            <a:avLst/>
          </a:prstGeom>
        </p:spPr>
      </p:pic>
      <p:sp>
        <p:nvSpPr>
          <p:cNvPr id="60" name="_x450454832">
            <a:extLst>
              <a:ext uri="{FF2B5EF4-FFF2-40B4-BE49-F238E27FC236}">
                <a16:creationId xmlns:a16="http://schemas.microsoft.com/office/drawing/2014/main" id="{10CE9820-F566-4F58-B4E2-3E5312459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3530" y="1134867"/>
            <a:ext cx="708651" cy="7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>
              <a:spcBef>
                <a:spcPct val="0"/>
              </a:spcBef>
              <a:spcAft>
                <a:spcPct val="0"/>
              </a:spcAft>
            </a:pPr>
            <a:r>
              <a:rPr lang="en-US" altLang="ko-KR" sz="1900" b="1">
                <a:solidFill>
                  <a:srgbClr val="000000"/>
                </a:solidFill>
                <a:ea typeface="나눔바른고딕"/>
              </a:rPr>
              <a:t>FCM</a:t>
            </a:r>
            <a:endParaRPr lang="ko-KR" altLang="en-US"/>
          </a:p>
        </p:txBody>
      </p:sp>
      <p:pic>
        <p:nvPicPr>
          <p:cNvPr id="62" name="그림 28" descr="텍스트, 표지판, 벡터그래픽이(가) 표시된 사진&#10;&#10;자동 생성된 설명">
            <a:extLst>
              <a:ext uri="{FF2B5EF4-FFF2-40B4-BE49-F238E27FC236}">
                <a16:creationId xmlns:a16="http://schemas.microsoft.com/office/drawing/2014/main" id="{346E9BBA-1FE1-4336-A667-1C23DFEE18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2719" y="2039053"/>
            <a:ext cx="950259" cy="950259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809919B-218F-4725-8362-8A418DDE1B6E}"/>
              </a:ext>
            </a:extLst>
          </p:cNvPr>
          <p:cNvCxnSpPr>
            <a:cxnSpLocks/>
          </p:cNvCxnSpPr>
          <p:nvPr/>
        </p:nvCxnSpPr>
        <p:spPr>
          <a:xfrm>
            <a:off x="1366435" y="1708269"/>
            <a:ext cx="10779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_x450454832">
            <a:extLst>
              <a:ext uri="{FF2B5EF4-FFF2-40B4-BE49-F238E27FC236}">
                <a16:creationId xmlns:a16="http://schemas.microsoft.com/office/drawing/2014/main" id="{3344A8DF-98C7-448B-922D-EA2BF87F0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7342" y="2766443"/>
            <a:ext cx="1309286" cy="7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>
              <a:spcBef>
                <a:spcPct val="0"/>
              </a:spcBef>
              <a:spcAft>
                <a:spcPct val="0"/>
              </a:spcAft>
            </a:pPr>
            <a:r>
              <a:rPr lang="en-US" altLang="ko-KR" sz="1900" b="1">
                <a:ea typeface="나눔바른고딕"/>
                <a:cs typeface="Calibri"/>
              </a:rPr>
              <a:t>Mongo DB</a:t>
            </a:r>
          </a:p>
        </p:txBody>
      </p:sp>
      <p:sp>
        <p:nvSpPr>
          <p:cNvPr id="68" name="_x450454832">
            <a:extLst>
              <a:ext uri="{FF2B5EF4-FFF2-40B4-BE49-F238E27FC236}">
                <a16:creationId xmlns:a16="http://schemas.microsoft.com/office/drawing/2014/main" id="{DA2785AD-987F-4817-897D-6374C79EE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719" y="1233481"/>
            <a:ext cx="1667874" cy="73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err="1">
                <a:ea typeface="나눔바른고딕"/>
                <a:cs typeface="Calibri"/>
              </a:rPr>
              <a:t>이벤트</a:t>
            </a:r>
            <a:r>
              <a:rPr lang="en-US" altLang="ko-KR" sz="1000" b="1">
                <a:ea typeface="나눔바른고딕"/>
                <a:cs typeface="Calibri"/>
              </a:rPr>
              <a:t> </a:t>
            </a:r>
            <a:r>
              <a:rPr lang="en-US" altLang="ko-KR" sz="1000" b="1" err="1">
                <a:ea typeface="나눔바른고딕"/>
                <a:cs typeface="Calibri"/>
              </a:rPr>
              <a:t>발생</a:t>
            </a:r>
            <a:endParaRPr lang="en-US" altLang="ko-KR" sz="1000" b="1">
              <a:ea typeface="나눔바른고딕"/>
              <a:cs typeface="Calibri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213D260-3199-4325-8A2E-0358A203D67A}"/>
              </a:ext>
            </a:extLst>
          </p:cNvPr>
          <p:cNvCxnSpPr>
            <a:cxnSpLocks/>
          </p:cNvCxnSpPr>
          <p:nvPr/>
        </p:nvCxnSpPr>
        <p:spPr>
          <a:xfrm>
            <a:off x="3482105" y="1708269"/>
            <a:ext cx="13468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_x450454832">
            <a:extLst>
              <a:ext uri="{FF2B5EF4-FFF2-40B4-BE49-F238E27FC236}">
                <a16:creationId xmlns:a16="http://schemas.microsoft.com/office/drawing/2014/main" id="{12765FF4-9449-45D3-B34E-6905B9854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107" y="1251410"/>
            <a:ext cx="1667874" cy="73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>
                <a:ea typeface="나눔바른고딕"/>
                <a:cs typeface="Calibri"/>
              </a:rPr>
              <a:t>Exchange Topic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D5B5A56-3145-4DB0-979B-4D3C995CBAB4}"/>
              </a:ext>
            </a:extLst>
          </p:cNvPr>
          <p:cNvCxnSpPr>
            <a:cxnSpLocks/>
          </p:cNvCxnSpPr>
          <p:nvPr/>
        </p:nvCxnSpPr>
        <p:spPr>
          <a:xfrm>
            <a:off x="6395634" y="1663445"/>
            <a:ext cx="13468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_x450454832">
            <a:extLst>
              <a:ext uri="{FF2B5EF4-FFF2-40B4-BE49-F238E27FC236}">
                <a16:creationId xmlns:a16="http://schemas.microsoft.com/office/drawing/2014/main" id="{C14CC5E2-509C-4E9A-8B4E-9A7E1E904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18" y="1197621"/>
            <a:ext cx="1667874" cy="73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>
                <a:ea typeface="나눔바른고딕"/>
                <a:cs typeface="Calibri"/>
              </a:rPr>
              <a:t>Queue Receive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53A4609-A1E0-400C-980E-0608E47E314D}"/>
              </a:ext>
            </a:extLst>
          </p:cNvPr>
          <p:cNvCxnSpPr>
            <a:cxnSpLocks/>
          </p:cNvCxnSpPr>
          <p:nvPr/>
        </p:nvCxnSpPr>
        <p:spPr>
          <a:xfrm flipV="1">
            <a:off x="9031256" y="973162"/>
            <a:ext cx="1167550" cy="537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_x450454832">
            <a:extLst>
              <a:ext uri="{FF2B5EF4-FFF2-40B4-BE49-F238E27FC236}">
                <a16:creationId xmlns:a16="http://schemas.microsoft.com/office/drawing/2014/main" id="{161338CC-B57D-4061-BB9B-6197B6FB6A90}"/>
              </a:ext>
            </a:extLst>
          </p:cNvPr>
          <p:cNvSpPr>
            <a:spLocks noChangeArrowheads="1"/>
          </p:cNvSpPr>
          <p:nvPr/>
        </p:nvSpPr>
        <p:spPr bwMode="auto">
          <a:xfrm rot="20040000">
            <a:off x="8973787" y="628705"/>
            <a:ext cx="1641293" cy="75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err="1">
                <a:ea typeface="나눔바른고딕"/>
                <a:cs typeface="Calibri"/>
              </a:rPr>
              <a:t>알림</a:t>
            </a:r>
            <a:r>
              <a:rPr lang="en-US" altLang="ko-KR" sz="1000" b="1">
                <a:ea typeface="나눔바른고딕"/>
                <a:cs typeface="Calibri"/>
              </a:rPr>
              <a:t> </a:t>
            </a:r>
            <a:r>
              <a:rPr lang="en-US" altLang="ko-KR" sz="1000" b="1" err="1">
                <a:ea typeface="나눔바른고딕"/>
                <a:cs typeface="Calibri"/>
              </a:rPr>
              <a:t>전송</a:t>
            </a:r>
            <a:r>
              <a:rPr lang="en-US" altLang="ko-KR" sz="1000" b="1">
                <a:ea typeface="나눔바른고딕"/>
                <a:cs typeface="Calibri"/>
              </a:rPr>
              <a:t> </a:t>
            </a:r>
            <a:r>
              <a:rPr lang="en-US" altLang="ko-KR" sz="1000" b="1" err="1">
                <a:ea typeface="나눔바른고딕"/>
                <a:cs typeface="Calibri"/>
              </a:rPr>
              <a:t>요청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EB40013-416B-4458-8E0D-71D6C2437865}"/>
              </a:ext>
            </a:extLst>
          </p:cNvPr>
          <p:cNvCxnSpPr>
            <a:cxnSpLocks/>
          </p:cNvCxnSpPr>
          <p:nvPr/>
        </p:nvCxnSpPr>
        <p:spPr>
          <a:xfrm>
            <a:off x="9165725" y="2237187"/>
            <a:ext cx="997221" cy="5468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_x450454832">
            <a:extLst>
              <a:ext uri="{FF2B5EF4-FFF2-40B4-BE49-F238E27FC236}">
                <a16:creationId xmlns:a16="http://schemas.microsoft.com/office/drawing/2014/main" id="{870E0D5D-C7E6-43E3-A953-430FCA1865A0}"/>
              </a:ext>
            </a:extLst>
          </p:cNvPr>
          <p:cNvSpPr>
            <a:spLocks noChangeArrowheads="1"/>
          </p:cNvSpPr>
          <p:nvPr/>
        </p:nvSpPr>
        <p:spPr bwMode="auto">
          <a:xfrm rot="1860000">
            <a:off x="9219152" y="2201668"/>
            <a:ext cx="1667874" cy="73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err="1">
                <a:ea typeface="나눔바른고딕"/>
                <a:cs typeface="Calibri"/>
              </a:rPr>
              <a:t>알림</a:t>
            </a:r>
            <a:r>
              <a:rPr lang="en-US" altLang="ko-KR" sz="1000" b="1">
                <a:ea typeface="나눔바른고딕"/>
                <a:cs typeface="Calibri"/>
              </a:rPr>
              <a:t> </a:t>
            </a:r>
            <a:r>
              <a:rPr lang="en-US" altLang="ko-KR" sz="1000" b="1" err="1">
                <a:ea typeface="나눔바른고딕"/>
                <a:cs typeface="Calibri"/>
              </a:rPr>
              <a:t>기록</a:t>
            </a:r>
            <a:r>
              <a:rPr lang="en-US" altLang="ko-KR" sz="1000" b="1">
                <a:ea typeface="나눔바른고딕"/>
                <a:cs typeface="Calibri"/>
              </a:rPr>
              <a:t> </a:t>
            </a:r>
            <a:r>
              <a:rPr lang="en-US" altLang="ko-KR" sz="1000" b="1" err="1">
                <a:ea typeface="나눔바른고딕"/>
                <a:cs typeface="Calibri"/>
              </a:rPr>
              <a:t>저장</a:t>
            </a:r>
          </a:p>
        </p:txBody>
      </p:sp>
      <p:sp>
        <p:nvSpPr>
          <p:cNvPr id="86" name="Object 2">
            <a:extLst>
              <a:ext uri="{FF2B5EF4-FFF2-40B4-BE49-F238E27FC236}">
                <a16:creationId xmlns:a16="http://schemas.microsoft.com/office/drawing/2014/main" id="{49C8AEA2-038A-4493-BF87-7EF90C6825F3}"/>
              </a:ext>
            </a:extLst>
          </p:cNvPr>
          <p:cNvSpPr txBox="1"/>
          <p:nvPr/>
        </p:nvSpPr>
        <p:spPr>
          <a:xfrm>
            <a:off x="106188" y="179387"/>
            <a:ext cx="3878671" cy="50400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NanumSquareOTF_ac Bold" panose="020B0600000101010101" pitchFamily="34" charset="-127"/>
                <a:ea typeface="NanumSquareOTF_ac Bold"/>
              </a:rPr>
              <a:t>✔️ </a:t>
            </a:r>
            <a:r>
              <a:rPr lang="ko-KR" altLang="en-US" sz="1600" b="1" err="1">
                <a:latin typeface="NanumSquareOTF_ac Bold" panose="020B0600000101010101" pitchFamily="34" charset="-127"/>
                <a:ea typeface="NanumSquareOTF_ac Bold"/>
              </a:rPr>
              <a:t>Push</a:t>
            </a:r>
            <a:r>
              <a:rPr lang="ko-KR" altLang="en-US" sz="1600" b="1">
                <a:latin typeface="NanumSquareOTF_ac Bold" panose="020B0600000101010101" pitchFamily="34" charset="-127"/>
                <a:ea typeface="NanumSquareOTF_ac Bold"/>
              </a:rPr>
              <a:t> Server</a:t>
            </a:r>
            <a:r>
              <a:rPr lang="en-US" altLang="ko-KR" sz="1600" b="1">
                <a:latin typeface="NanumSquareOTF_ac Bold" panose="020B0600000101010101" pitchFamily="34" charset="-127"/>
                <a:ea typeface="NanumSquareOTF_ac Bold"/>
              </a:rPr>
              <a:t>- </a:t>
            </a:r>
            <a:r>
              <a:rPr lang="en-US" altLang="ko-KR" sz="1600" b="1" err="1">
                <a:latin typeface="NanumSquareOTF_ac Bold" panose="020B0600000101010101" pitchFamily="34" charset="-127"/>
                <a:ea typeface="NanumSquareOTF_ac Bold"/>
              </a:rPr>
              <a:t>김태완</a:t>
            </a:r>
            <a:endParaRPr lang="en-US" altLang="ko-KR" sz="1600" b="1">
              <a:latin typeface="NanumSquareOTF_ac Bold" panose="020B0600000101010101" pitchFamily="34" charset="-127"/>
              <a:ea typeface="NanumSquareOTF_ac Bold"/>
            </a:endParaRPr>
          </a:p>
        </p:txBody>
      </p:sp>
    </p:spTree>
    <p:extLst>
      <p:ext uri="{BB962C8B-B14F-4D97-AF65-F5344CB8AC3E}">
        <p14:creationId xmlns:p14="http://schemas.microsoft.com/office/powerpoint/2010/main" val="3180466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35F5FB-F7A1-F14E-A54F-ACF0E29232FE}"/>
              </a:ext>
            </a:extLst>
          </p:cNvPr>
          <p:cNvSpPr txBox="1"/>
          <p:nvPr/>
        </p:nvSpPr>
        <p:spPr>
          <a:xfrm>
            <a:off x="353904" y="31152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kern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DungGeunMo" panose="020B0500000000000000" pitchFamily="34" charset="-127"/>
              </a:rPr>
              <a:t>주요 기능</a:t>
            </a:r>
            <a:endParaRPr kumimoji="1" lang="ko-Kore-KR" altLang="en-US" sz="24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CC38EA8-7CE3-461C-8447-2BAFAD539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759" y="1655462"/>
            <a:ext cx="840766" cy="84076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252433F-B4C5-46FF-A6B5-65B3F695B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803" y="1707428"/>
            <a:ext cx="942867" cy="94286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0B3EDC-7381-4205-8E78-9BDCC60BB9A7}"/>
              </a:ext>
            </a:extLst>
          </p:cNvPr>
          <p:cNvSpPr/>
          <p:nvPr/>
        </p:nvSpPr>
        <p:spPr>
          <a:xfrm>
            <a:off x="592193" y="1754728"/>
            <a:ext cx="3046109" cy="369332"/>
          </a:xfrm>
          <a:prstGeom prst="rect">
            <a:avLst/>
          </a:prstGeom>
        </p:spPr>
        <p:txBody>
          <a:bodyPr wrap="square" lIns="60960" tIns="30480" rIns="60960" bIns="30480" anchor="t">
            <a:spAutoFit/>
          </a:bodyPr>
          <a:lstStyle/>
          <a:p>
            <a:r>
              <a:rPr lang="ko-KR" altLang="en-US" sz="2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회원 관리 </a:t>
            </a:r>
            <a:r>
              <a:rPr lang="en-US" altLang="ko-KR" sz="2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/</a:t>
            </a:r>
            <a:r>
              <a:rPr lang="ko-KR" altLang="en-US" sz="2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인증</a:t>
            </a:r>
            <a:endParaRPr lang="en-US" altLang="ko-KR" sz="20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F5B846-21B4-4829-A184-5EFF8D6F3876}"/>
              </a:ext>
            </a:extLst>
          </p:cNvPr>
          <p:cNvSpPr/>
          <p:nvPr/>
        </p:nvSpPr>
        <p:spPr>
          <a:xfrm>
            <a:off x="608216" y="4548805"/>
            <a:ext cx="2130561" cy="1848711"/>
          </a:xfrm>
          <a:prstGeom prst="rect">
            <a:avLst/>
          </a:prstGeom>
        </p:spPr>
        <p:txBody>
          <a:bodyPr wrap="square" lIns="60960" tIns="30480" rIns="60960" bIns="3048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latin typeface="NanumSquareOTF_ac Bold" panose="020B0600000101010101" pitchFamily="34" charset="-127"/>
                <a:ea typeface="NanumSquareOTF_ac Bold"/>
              </a:rPr>
              <a:t>✔️ 홈 피드</a:t>
            </a:r>
            <a:endParaRPr lang="en-US" altLang="ko-KR" sz="2000" b="1">
              <a:latin typeface="NanumSquareOTF_ac Bold" panose="020B0600000101010101" pitchFamily="34" charset="-127"/>
              <a:ea typeface="NanumSquareOTF_ac Bold"/>
            </a:endParaRPr>
          </a:p>
          <a:p>
            <a:pPr>
              <a:lnSpc>
                <a:spcPct val="150000"/>
              </a:lnSpc>
            </a:pPr>
            <a:r>
              <a:rPr lang="ko-KR" sz="2000" b="1">
                <a:ea typeface="+mn-lt"/>
                <a:cs typeface="+mn-lt"/>
              </a:rPr>
              <a:t>✔️</a:t>
            </a:r>
            <a:r>
              <a:rPr lang="ko-KR" altLang="en-US" sz="2000" b="1">
                <a:ea typeface="+mn-lt"/>
                <a:cs typeface="+mn-lt"/>
              </a:rPr>
              <a:t>  추천 피드</a:t>
            </a:r>
            <a:endParaRPr lang="ko-KR"/>
          </a:p>
          <a:p>
            <a:pPr>
              <a:lnSpc>
                <a:spcPct val="150000"/>
              </a:lnSpc>
            </a:pPr>
            <a:r>
              <a:rPr lang="ko-KR" altLang="en-US" sz="2000" b="1">
                <a:latin typeface="NanumSquareOTF_ac Bold" panose="020B0600000101010101" pitchFamily="34" charset="-127"/>
                <a:ea typeface="NanumSquareOTF_ac Bold"/>
              </a:rPr>
              <a:t>✔️ 팔로우 추천</a:t>
            </a:r>
            <a:endParaRPr lang="en-US" altLang="ko-KR" sz="2000" b="1">
              <a:latin typeface="NanumSquareOTF_ac Bold" panose="020B0600000101010101" pitchFamily="34" charset="-127"/>
              <a:ea typeface="NanumSquareOTF_ac Bold"/>
            </a:endParaRPr>
          </a:p>
          <a:p>
            <a:pPr>
              <a:lnSpc>
                <a:spcPct val="150000"/>
              </a:lnSpc>
            </a:pPr>
            <a:endParaRPr lang="ko-KR" altLang="en-US" sz="20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BE84ED-84BA-42B8-A523-C0B414E0C95A}"/>
              </a:ext>
            </a:extLst>
          </p:cNvPr>
          <p:cNvSpPr/>
          <p:nvPr/>
        </p:nvSpPr>
        <p:spPr>
          <a:xfrm>
            <a:off x="8780382" y="1608124"/>
            <a:ext cx="2199699" cy="927177"/>
          </a:xfrm>
          <a:prstGeom prst="rect">
            <a:avLst/>
          </a:prstGeom>
        </p:spPr>
        <p:txBody>
          <a:bodyPr wrap="square" lIns="60960" tIns="30480" rIns="60960" bIns="3048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</a:t>
            </a:r>
            <a:r>
              <a:rPr lang="en-US" altLang="ko-KR" sz="2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1:1 </a:t>
            </a:r>
            <a:r>
              <a:rPr lang="ko-KR" altLang="en-US" sz="2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채팅</a:t>
            </a:r>
            <a:endParaRPr lang="en-US" altLang="ko-KR" sz="20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</a:t>
            </a:r>
            <a:r>
              <a:rPr lang="en-US" altLang="ko-KR" sz="2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ko-KR" altLang="en-US" sz="2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알림 기능</a:t>
            </a:r>
            <a:endParaRPr lang="en-US" altLang="ko-KR" sz="20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4434F77-24CA-4BC8-A1DC-6DB47D0E0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105" y="2691622"/>
            <a:ext cx="1705877" cy="272154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2D09893-C5FC-49A8-8EEE-46EDE61AE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6192" y="4548805"/>
            <a:ext cx="960593" cy="958173"/>
          </a:xfrm>
          <a:prstGeom prst="rect">
            <a:avLst/>
          </a:prstGeom>
        </p:spPr>
      </p:pic>
      <p:pic>
        <p:nvPicPr>
          <p:cNvPr id="33" name="그래픽 32" descr="선 화살표 시계 반대 방향 곡선">
            <a:extLst>
              <a:ext uri="{FF2B5EF4-FFF2-40B4-BE49-F238E27FC236}">
                <a16:creationId xmlns:a16="http://schemas.microsoft.com/office/drawing/2014/main" id="{701AA01F-4BD9-4EF0-BEF9-C10D898833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358539">
            <a:off x="4181512" y="2307548"/>
            <a:ext cx="742505" cy="742505"/>
          </a:xfrm>
          <a:prstGeom prst="rect">
            <a:avLst/>
          </a:prstGeom>
        </p:spPr>
      </p:pic>
      <p:pic>
        <p:nvPicPr>
          <p:cNvPr id="35" name="그래픽 34" descr="선 화살표 시계 반대 방향 곡선">
            <a:extLst>
              <a:ext uri="{FF2B5EF4-FFF2-40B4-BE49-F238E27FC236}">
                <a16:creationId xmlns:a16="http://schemas.microsoft.com/office/drawing/2014/main" id="{F4A78D0D-F95C-4847-B409-08F74FEB9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547795">
            <a:off x="6814451" y="4261334"/>
            <a:ext cx="742267" cy="742267"/>
          </a:xfrm>
          <a:prstGeom prst="rect">
            <a:avLst/>
          </a:prstGeom>
        </p:spPr>
      </p:pic>
      <p:pic>
        <p:nvPicPr>
          <p:cNvPr id="36" name="그래픽 35" descr="선 화살표 시계 반대 방향 곡선">
            <a:extLst>
              <a:ext uri="{FF2B5EF4-FFF2-40B4-BE49-F238E27FC236}">
                <a16:creationId xmlns:a16="http://schemas.microsoft.com/office/drawing/2014/main" id="{8889FFE4-2EDE-46AC-A73C-E498606010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790845">
            <a:off x="3896441" y="4312083"/>
            <a:ext cx="763423" cy="76342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606DEC-1D5A-4306-813C-AC276634217E}"/>
              </a:ext>
            </a:extLst>
          </p:cNvPr>
          <p:cNvSpPr/>
          <p:nvPr/>
        </p:nvSpPr>
        <p:spPr>
          <a:xfrm>
            <a:off x="8978253" y="4632256"/>
            <a:ext cx="30461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검색</a:t>
            </a:r>
            <a:endParaRPr lang="en-US" altLang="ko-KR" sz="20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ABD4B0-EF27-4840-9E45-A9C31636E6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3764" y="4529085"/>
            <a:ext cx="1034042" cy="1005239"/>
          </a:xfrm>
          <a:prstGeom prst="rect">
            <a:avLst/>
          </a:prstGeom>
        </p:spPr>
      </p:pic>
      <p:pic>
        <p:nvPicPr>
          <p:cNvPr id="19" name="그래픽 18" descr="선 화살표 시계 반대 방향 곡선">
            <a:extLst>
              <a:ext uri="{FF2B5EF4-FFF2-40B4-BE49-F238E27FC236}">
                <a16:creationId xmlns:a16="http://schemas.microsoft.com/office/drawing/2014/main" id="{E92774D0-CE00-479F-8F9B-689F66223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088939">
            <a:off x="6446430" y="2286360"/>
            <a:ext cx="753942" cy="75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40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8F7EE185-7AE8-994E-92FF-1FDCA8131B7F}"/>
              </a:ext>
            </a:extLst>
          </p:cNvPr>
          <p:cNvSpPr txBox="1"/>
          <p:nvPr/>
        </p:nvSpPr>
        <p:spPr>
          <a:xfrm>
            <a:off x="106188" y="179387"/>
            <a:ext cx="3878671" cy="50400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NanumSquareOTF_ac Bold" panose="020B0600000101010101" pitchFamily="34" charset="-127"/>
                <a:ea typeface="NanumSquareOTF_ac Bold"/>
              </a:rPr>
              <a:t>✔️ </a:t>
            </a:r>
            <a:r>
              <a:rPr lang="ko-KR" altLang="en-US" sz="1600" b="1" err="1">
                <a:latin typeface="NanumSquareOTF_ac Bold" panose="020B0600000101010101" pitchFamily="34" charset="-127"/>
                <a:ea typeface="NanumSquareOTF_ac Bold"/>
              </a:rPr>
              <a:t>Chatting</a:t>
            </a:r>
            <a:r>
              <a:rPr lang="ko-KR" altLang="en-US" sz="1600" b="1">
                <a:latin typeface="NanumSquareOTF_ac Bold" panose="020B0600000101010101" pitchFamily="34" charset="-127"/>
                <a:ea typeface="NanumSquareOTF_ac Bold"/>
              </a:rPr>
              <a:t> Server</a:t>
            </a:r>
            <a:r>
              <a:rPr lang="en-US" altLang="ko-KR" sz="1600" b="1">
                <a:latin typeface="NanumSquareOTF_ac Bold" panose="020B0600000101010101" pitchFamily="34" charset="-127"/>
                <a:ea typeface="NanumSquareOTF_ac Bold"/>
              </a:rPr>
              <a:t>- </a:t>
            </a:r>
            <a:r>
              <a:rPr lang="en-US" altLang="ko-KR" sz="1600" b="1" err="1">
                <a:latin typeface="NanumSquareOTF_ac Bold" panose="020B0600000101010101" pitchFamily="34" charset="-127"/>
                <a:ea typeface="NanumSquareOTF_ac Bold"/>
              </a:rPr>
              <a:t>김태완</a:t>
            </a:r>
            <a:endParaRPr lang="en-US" altLang="ko-KR" sz="1600" b="1">
              <a:latin typeface="NanumSquareOTF_ac Bold" panose="020B0600000101010101" pitchFamily="34" charset="-127"/>
              <a:ea typeface="NanumSquareOTF_ac Bo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06E1F2-885F-4018-98CD-FB1EF2F41E56}"/>
              </a:ext>
            </a:extLst>
          </p:cNvPr>
          <p:cNvGrpSpPr/>
          <p:nvPr/>
        </p:nvGrpSpPr>
        <p:grpSpPr>
          <a:xfrm>
            <a:off x="1429322" y="2194135"/>
            <a:ext cx="718293" cy="992207"/>
            <a:chOff x="128513" y="2862221"/>
            <a:chExt cx="960340" cy="1368724"/>
          </a:xfrm>
        </p:grpSpPr>
        <p:pic>
          <p:nvPicPr>
            <p:cNvPr id="4" name="그래픽 3" descr="스마트폰">
              <a:extLst>
                <a:ext uri="{FF2B5EF4-FFF2-40B4-BE49-F238E27FC236}">
                  <a16:creationId xmlns:a16="http://schemas.microsoft.com/office/drawing/2014/main" id="{B4D4FC2C-F0F1-406E-9F1B-48A705E38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453" y="2862221"/>
              <a:ext cx="914400" cy="914400"/>
            </a:xfrm>
            <a:prstGeom prst="rect">
              <a:avLst/>
            </a:prstGeom>
          </p:spPr>
        </p:pic>
        <p:sp>
          <p:nvSpPr>
            <p:cNvPr id="5" name="_x450457064">
              <a:extLst>
                <a:ext uri="{FF2B5EF4-FFF2-40B4-BE49-F238E27FC236}">
                  <a16:creationId xmlns:a16="http://schemas.microsoft.com/office/drawing/2014/main" id="{35140F59-CFF0-4215-ADE5-5AC6B7D16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13" y="3649920"/>
              <a:ext cx="95567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4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00" b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Client</a:t>
              </a:r>
              <a:endParaRPr lang="en-US" altLang="ko-KR" sz="1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ECA8D9-F81F-4929-8408-8773A0D14967}"/>
              </a:ext>
            </a:extLst>
          </p:cNvPr>
          <p:cNvGrpSpPr/>
          <p:nvPr/>
        </p:nvGrpSpPr>
        <p:grpSpPr>
          <a:xfrm>
            <a:off x="1429322" y="3834676"/>
            <a:ext cx="718293" cy="992207"/>
            <a:chOff x="128513" y="2862221"/>
            <a:chExt cx="960340" cy="1368724"/>
          </a:xfrm>
        </p:grpSpPr>
        <p:pic>
          <p:nvPicPr>
            <p:cNvPr id="8" name="그래픽 7" descr="스마트폰">
              <a:extLst>
                <a:ext uri="{FF2B5EF4-FFF2-40B4-BE49-F238E27FC236}">
                  <a16:creationId xmlns:a16="http://schemas.microsoft.com/office/drawing/2014/main" id="{55A85313-31EB-4606-B209-0545AAAE7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453" y="2862221"/>
              <a:ext cx="914400" cy="914400"/>
            </a:xfrm>
            <a:prstGeom prst="rect">
              <a:avLst/>
            </a:prstGeom>
          </p:spPr>
        </p:pic>
        <p:sp>
          <p:nvSpPr>
            <p:cNvPr id="9" name="_x450457064">
              <a:extLst>
                <a:ext uri="{FF2B5EF4-FFF2-40B4-BE49-F238E27FC236}">
                  <a16:creationId xmlns:a16="http://schemas.microsoft.com/office/drawing/2014/main" id="{2A3A709A-B403-4BC6-968C-C7A71BDF3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13" y="3649920"/>
              <a:ext cx="95567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4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00" b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Client</a:t>
              </a:r>
              <a:endParaRPr lang="en-US" altLang="ko-KR" sz="1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_x450454832">
            <a:extLst>
              <a:ext uri="{FF2B5EF4-FFF2-40B4-BE49-F238E27FC236}">
                <a16:creationId xmlns:a16="http://schemas.microsoft.com/office/drawing/2014/main" id="{8BD9EFE4-348C-4EB0-B94F-B23B3A35B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298" y="3144734"/>
            <a:ext cx="2134038" cy="73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00" b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/>
              </a:rPr>
              <a:t>Chatting Server</a:t>
            </a:r>
            <a:endParaRPr lang="en-US" altLang="ko-KR" sz="1900">
              <a:latin typeface="Arial" panose="020B0604020202020204" pitchFamily="34" charset="0"/>
              <a:ea typeface="나눔바른고딕"/>
            </a:endParaRPr>
          </a:p>
        </p:txBody>
      </p:sp>
      <p:pic>
        <p:nvPicPr>
          <p:cNvPr id="12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ECBE08F-20AC-4E0B-8081-0AF032437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861" y="2650526"/>
            <a:ext cx="622998" cy="608484"/>
          </a:xfrm>
          <a:prstGeom prst="rect">
            <a:avLst/>
          </a:prstGeom>
        </p:spPr>
      </p:pic>
      <p:pic>
        <p:nvPicPr>
          <p:cNvPr id="15" name="그림 15">
            <a:extLst>
              <a:ext uri="{FF2B5EF4-FFF2-40B4-BE49-F238E27FC236}">
                <a16:creationId xmlns:a16="http://schemas.microsoft.com/office/drawing/2014/main" id="{1B46E96F-C24A-481B-8B2B-B7DB80178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0611" y="2590193"/>
            <a:ext cx="1131235" cy="721100"/>
          </a:xfrm>
          <a:prstGeom prst="rect">
            <a:avLst/>
          </a:prstGeom>
        </p:spPr>
      </p:pic>
      <p:sp>
        <p:nvSpPr>
          <p:cNvPr id="18" name="_x450454832">
            <a:extLst>
              <a:ext uri="{FF2B5EF4-FFF2-40B4-BE49-F238E27FC236}">
                <a16:creationId xmlns:a16="http://schemas.microsoft.com/office/drawing/2014/main" id="{95E2091E-1302-475C-970E-80B860140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4004" y="3243345"/>
            <a:ext cx="1838203" cy="639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>
              <a:spcBef>
                <a:spcPct val="0"/>
              </a:spcBef>
              <a:spcAft>
                <a:spcPct val="0"/>
              </a:spcAft>
            </a:pPr>
            <a:r>
              <a:rPr lang="en-US" altLang="ko-KR" sz="1900" b="1">
                <a:solidFill>
                  <a:srgbClr val="000000"/>
                </a:solidFill>
                <a:ea typeface="나눔바른고딕"/>
              </a:rPr>
              <a:t>API Gateway</a:t>
            </a:r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AED173F-353D-44E4-AFA1-0254B30C57CA}"/>
              </a:ext>
            </a:extLst>
          </p:cNvPr>
          <p:cNvCxnSpPr>
            <a:cxnSpLocks/>
          </p:cNvCxnSpPr>
          <p:nvPr/>
        </p:nvCxnSpPr>
        <p:spPr>
          <a:xfrm>
            <a:off x="2273121" y="2633406"/>
            <a:ext cx="1194446" cy="4123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D3DD2B1-2AD3-4975-A5FB-2D66B98CA3EA}"/>
              </a:ext>
            </a:extLst>
          </p:cNvPr>
          <p:cNvCxnSpPr>
            <a:cxnSpLocks/>
          </p:cNvCxnSpPr>
          <p:nvPr/>
        </p:nvCxnSpPr>
        <p:spPr>
          <a:xfrm flipV="1">
            <a:off x="2246228" y="3583664"/>
            <a:ext cx="1221338" cy="5647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7FDEB8F-2ACF-4B0C-BC42-44C35485A634}"/>
              </a:ext>
            </a:extLst>
          </p:cNvPr>
          <p:cNvCxnSpPr>
            <a:cxnSpLocks/>
          </p:cNvCxnSpPr>
          <p:nvPr/>
        </p:nvCxnSpPr>
        <p:spPr>
          <a:xfrm>
            <a:off x="5114933" y="3198182"/>
            <a:ext cx="108686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8" descr="텍스트, 표지판, 벡터그래픽이(가) 표시된 사진&#10;&#10;자동 생성된 설명">
            <a:extLst>
              <a:ext uri="{FF2B5EF4-FFF2-40B4-BE49-F238E27FC236}">
                <a16:creationId xmlns:a16="http://schemas.microsoft.com/office/drawing/2014/main" id="{0684673A-E362-4E2A-AC9E-1F808401A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9571" y="2569743"/>
            <a:ext cx="950259" cy="950259"/>
          </a:xfrm>
          <a:prstGeom prst="rect">
            <a:avLst/>
          </a:prstGeom>
        </p:spPr>
      </p:pic>
      <p:sp>
        <p:nvSpPr>
          <p:cNvPr id="27" name="_x450454832">
            <a:extLst>
              <a:ext uri="{FF2B5EF4-FFF2-40B4-BE49-F238E27FC236}">
                <a16:creationId xmlns:a16="http://schemas.microsoft.com/office/drawing/2014/main" id="{76B3996B-0E71-42B8-B6A0-6D61090F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193" y="3297133"/>
            <a:ext cx="1309286" cy="7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>
              <a:spcBef>
                <a:spcPct val="0"/>
              </a:spcBef>
              <a:spcAft>
                <a:spcPct val="0"/>
              </a:spcAft>
            </a:pPr>
            <a:r>
              <a:rPr lang="en-US" altLang="ko-KR" sz="1900" b="1">
                <a:ea typeface="나눔바른고딕"/>
                <a:cs typeface="Calibri"/>
              </a:rPr>
              <a:t>Mongo DB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B546686-0B74-4884-A28B-54F218EDE7B9}"/>
              </a:ext>
            </a:extLst>
          </p:cNvPr>
          <p:cNvCxnSpPr>
            <a:cxnSpLocks/>
          </p:cNvCxnSpPr>
          <p:nvPr/>
        </p:nvCxnSpPr>
        <p:spPr>
          <a:xfrm>
            <a:off x="8171896" y="3135429"/>
            <a:ext cx="9882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_x450454832">
            <a:extLst>
              <a:ext uri="{FF2B5EF4-FFF2-40B4-BE49-F238E27FC236}">
                <a16:creationId xmlns:a16="http://schemas.microsoft.com/office/drawing/2014/main" id="{CFB8564E-ACA7-40A1-B8EF-AA0A6E45E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110" y="2719854"/>
            <a:ext cx="959664" cy="73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>
                <a:ea typeface="나눔바른고딕"/>
                <a:cs typeface="Calibri"/>
              </a:rPr>
              <a:t>Web Socket</a:t>
            </a:r>
            <a:endParaRPr lang="ko-KR" altLang="en-US"/>
          </a:p>
        </p:txBody>
      </p:sp>
      <p:sp>
        <p:nvSpPr>
          <p:cNvPr id="32" name="_x450454832">
            <a:extLst>
              <a:ext uri="{FF2B5EF4-FFF2-40B4-BE49-F238E27FC236}">
                <a16:creationId xmlns:a16="http://schemas.microsoft.com/office/drawing/2014/main" id="{DB9E7173-944F-4FE8-90E6-AC35EB644FD3}"/>
              </a:ext>
            </a:extLst>
          </p:cNvPr>
          <p:cNvSpPr>
            <a:spLocks noChangeArrowheads="1"/>
          </p:cNvSpPr>
          <p:nvPr/>
        </p:nvSpPr>
        <p:spPr bwMode="auto">
          <a:xfrm rot="1140000">
            <a:off x="2505839" y="2370230"/>
            <a:ext cx="959664" cy="73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>
                <a:ea typeface="나눔바른고딕"/>
                <a:cs typeface="Calibri"/>
              </a:rPr>
              <a:t>Web Socket</a:t>
            </a:r>
            <a:endParaRPr lang="ko-KR" altLang="en-US"/>
          </a:p>
        </p:txBody>
      </p:sp>
      <p:sp>
        <p:nvSpPr>
          <p:cNvPr id="33" name="_x450454832">
            <a:extLst>
              <a:ext uri="{FF2B5EF4-FFF2-40B4-BE49-F238E27FC236}">
                <a16:creationId xmlns:a16="http://schemas.microsoft.com/office/drawing/2014/main" id="{CB39A199-7D45-4926-A7F4-6368894BDF06}"/>
              </a:ext>
            </a:extLst>
          </p:cNvPr>
          <p:cNvSpPr>
            <a:spLocks noChangeArrowheads="1"/>
          </p:cNvSpPr>
          <p:nvPr/>
        </p:nvSpPr>
        <p:spPr bwMode="auto">
          <a:xfrm rot="20100000">
            <a:off x="2389298" y="3374277"/>
            <a:ext cx="959664" cy="73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>
                <a:ea typeface="나눔바른고딕"/>
                <a:cs typeface="Calibri"/>
              </a:rPr>
              <a:t>Web Socket</a:t>
            </a:r>
            <a:endParaRPr lang="ko-KR" altLang="en-US"/>
          </a:p>
        </p:txBody>
      </p:sp>
      <p:sp>
        <p:nvSpPr>
          <p:cNvPr id="34" name="_x450454832">
            <a:extLst>
              <a:ext uri="{FF2B5EF4-FFF2-40B4-BE49-F238E27FC236}">
                <a16:creationId xmlns:a16="http://schemas.microsoft.com/office/drawing/2014/main" id="{09AB3468-67B3-40AA-9DA2-C55E94E38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474" y="2675031"/>
            <a:ext cx="959664" cy="73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err="1">
                <a:ea typeface="나눔바른고딕"/>
                <a:cs typeface="Calibri"/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2360577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6D3A8F2D-3543-454B-ABC7-BB23DA31A379}"/>
              </a:ext>
            </a:extLst>
          </p:cNvPr>
          <p:cNvSpPr txBox="1"/>
          <p:nvPr/>
        </p:nvSpPr>
        <p:spPr>
          <a:xfrm>
            <a:off x="1910845" y="2039589"/>
            <a:ext cx="2890535" cy="128528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err="1">
                <a:latin typeface="NanumSquareOTF_ac Bold"/>
                <a:ea typeface="NanumSquareOTF_ac Bold"/>
              </a:rPr>
              <a:t>http</a:t>
            </a:r>
            <a:r>
              <a:rPr kumimoji="1" lang="ko-KR" altLang="en-US" b="1">
                <a:latin typeface="NanumSquareOTF_ac Bold"/>
                <a:ea typeface="NanumSquareOTF_ac Bold"/>
              </a:rPr>
              <a:t>(</a:t>
            </a:r>
            <a:r>
              <a:rPr kumimoji="1" lang="ko-KR" altLang="en-US" b="1">
                <a:solidFill>
                  <a:srgbClr val="FF0000"/>
                </a:solidFill>
                <a:latin typeface="NanumSquareOTF_ac Bold"/>
                <a:ea typeface="NanumSquareOTF_ac Bold"/>
              </a:rPr>
              <a:t>비연결성</a:t>
            </a:r>
            <a:r>
              <a:rPr kumimoji="1" lang="ko-KR" altLang="en-US" b="1">
                <a:latin typeface="NanumSquareOTF_ac Bold"/>
                <a:ea typeface="NanumSquareOTF_ac Bold"/>
              </a:rPr>
              <a:t>)</a:t>
            </a:r>
            <a:endParaRPr lang="ko-KR" altLang="en-US" b="1">
              <a:latin typeface="NanumSquareOTF_ac Bold" panose="020B0600000101010101" pitchFamily="34" charset="-127"/>
              <a:ea typeface="NanumSquareOTF_ac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b="1">
                <a:ea typeface="+mn-lt"/>
                <a:cs typeface="+mn-lt"/>
              </a:rPr>
              <a:t>TCP/IP 기반 </a:t>
            </a:r>
            <a:r>
              <a:rPr lang="ko-KR" b="1">
                <a:solidFill>
                  <a:srgbClr val="FF0000"/>
                </a:solidFill>
                <a:ea typeface="+mn-lt"/>
                <a:cs typeface="+mn-lt"/>
              </a:rPr>
              <a:t>양방향</a:t>
            </a:r>
            <a:r>
              <a:rPr lang="ko-KR" b="1">
                <a:ea typeface="+mn-lt"/>
                <a:cs typeface="+mn-lt"/>
              </a:rPr>
              <a:t> 통신</a:t>
            </a:r>
            <a:endParaRPr lang="ko-KR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b="1">
              <a:latin typeface="NanumSquareOTF_ac Bold"/>
              <a:ea typeface="NanumSquareOTF_ac Bold"/>
            </a:endParaRPr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EECC3457-CB66-A743-95F7-3041E72BE17D}"/>
              </a:ext>
            </a:extLst>
          </p:cNvPr>
          <p:cNvCxnSpPr>
            <a:cxnSpLocks/>
          </p:cNvCxnSpPr>
          <p:nvPr/>
        </p:nvCxnSpPr>
        <p:spPr>
          <a:xfrm flipH="1">
            <a:off x="1" y="1733213"/>
            <a:ext cx="1585070" cy="0"/>
          </a:xfrm>
          <a:prstGeom prst="line">
            <a:avLst/>
          </a:prstGeom>
          <a:ln w="38100">
            <a:solidFill>
              <a:srgbClr val="569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623EE766-7470-3F48-9AEF-8B5C2B3FF9A4}"/>
              </a:ext>
            </a:extLst>
          </p:cNvPr>
          <p:cNvSpPr/>
          <p:nvPr/>
        </p:nvSpPr>
        <p:spPr>
          <a:xfrm>
            <a:off x="1585071" y="1664068"/>
            <a:ext cx="167453" cy="156220"/>
          </a:xfrm>
          <a:prstGeom prst="ellipse">
            <a:avLst/>
          </a:prstGeom>
          <a:solidFill>
            <a:srgbClr val="569ED9"/>
          </a:solidFill>
          <a:ln>
            <a:solidFill>
              <a:srgbClr val="569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DB6DA61-88E4-2049-AFDD-91AE8D0922B0}"/>
              </a:ext>
            </a:extLst>
          </p:cNvPr>
          <p:cNvCxnSpPr>
            <a:cxnSpLocks/>
          </p:cNvCxnSpPr>
          <p:nvPr/>
        </p:nvCxnSpPr>
        <p:spPr>
          <a:xfrm flipH="1">
            <a:off x="10002229" y="2480224"/>
            <a:ext cx="2206682" cy="0"/>
          </a:xfrm>
          <a:prstGeom prst="line">
            <a:avLst/>
          </a:prstGeom>
          <a:ln w="38100">
            <a:solidFill>
              <a:srgbClr val="FFA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3C945F90-4DB8-3144-A8D5-7CF63EF96BCC}"/>
              </a:ext>
            </a:extLst>
          </p:cNvPr>
          <p:cNvSpPr/>
          <p:nvPr/>
        </p:nvSpPr>
        <p:spPr>
          <a:xfrm>
            <a:off x="9821329" y="2402114"/>
            <a:ext cx="167453" cy="156220"/>
          </a:xfrm>
          <a:prstGeom prst="ellipse">
            <a:avLst/>
          </a:prstGeom>
          <a:solidFill>
            <a:srgbClr val="FFA0D8"/>
          </a:solidFill>
          <a:ln>
            <a:solidFill>
              <a:srgbClr val="FFA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7E7E0F-0A8B-854F-8880-DE9F5931F2A5}"/>
              </a:ext>
            </a:extLst>
          </p:cNvPr>
          <p:cNvSpPr txBox="1"/>
          <p:nvPr/>
        </p:nvSpPr>
        <p:spPr>
          <a:xfrm>
            <a:off x="5990890" y="2218777"/>
            <a:ext cx="360226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ko-KR" altLang="en-US" sz="2800" b="1">
                <a:latin typeface="NanumSquareOTF_ac ExtraBold" panose="020B0600000101010101" pitchFamily="34" charset="-127"/>
                <a:ea typeface="NanumSquareOTF_ac ExtraBold"/>
              </a:rPr>
              <a:t>One </a:t>
            </a:r>
            <a:r>
              <a:rPr kumimoji="1" lang="ko-KR" altLang="en-US" sz="2800" b="1" err="1">
                <a:latin typeface="NanumSquareOTF_ac ExtraBold" panose="020B0600000101010101" pitchFamily="34" charset="-127"/>
                <a:ea typeface="NanumSquareOTF_ac ExtraBold"/>
              </a:rPr>
              <a:t>Chatting</a:t>
            </a:r>
            <a:r>
              <a:rPr kumimoji="1" lang="ko-KR" altLang="en-US" sz="2800" b="1">
                <a:latin typeface="NanumSquareOTF_ac ExtraBold" panose="020B0600000101010101" pitchFamily="34" charset="-127"/>
                <a:ea typeface="NanumSquareOTF_ac ExtraBold"/>
              </a:rPr>
              <a:t> </a:t>
            </a:r>
            <a:r>
              <a:rPr kumimoji="1" lang="ko-KR" altLang="en-US" sz="2800" b="1" err="1">
                <a:latin typeface="NanumSquareOTF_ac ExtraBold" panose="020B0600000101010101" pitchFamily="34" charset="-127"/>
                <a:ea typeface="NanumSquareOTF_ac ExtraBold"/>
              </a:rPr>
              <a:t>Room</a:t>
            </a:r>
            <a:endParaRPr lang="ko-KR" altLang="en-US" sz="2800" b="1" err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3FA24F-73B5-1944-B4F8-12446D1BBFE3}"/>
              </a:ext>
            </a:extLst>
          </p:cNvPr>
          <p:cNvSpPr txBox="1"/>
          <p:nvPr/>
        </p:nvSpPr>
        <p:spPr>
          <a:xfrm>
            <a:off x="6096267" y="2822680"/>
            <a:ext cx="3619902" cy="88036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>
                <a:latin typeface="NanumSquareOTF_ac Bold" panose="020B0600000101010101" pitchFamily="34" charset="-127"/>
                <a:ea typeface="NanumSquareOTF_ac Bold"/>
              </a:rPr>
              <a:t>Why? : </a:t>
            </a:r>
            <a:r>
              <a:rPr kumimoji="1" lang="en-US" altLang="ko-KR" b="1" err="1">
                <a:latin typeface="NanumSquareOTF_ac Bold" panose="020B0600000101010101" pitchFamily="34" charset="-127"/>
                <a:ea typeface="NanumSquareOTF_ac Bold"/>
              </a:rPr>
              <a:t>채팅방</a:t>
            </a:r>
            <a:r>
              <a:rPr kumimoji="1" lang="en-US" altLang="ko-KR" b="1">
                <a:latin typeface="NanumSquareOTF_ac Bold" panose="020B0600000101010101" pitchFamily="34" charset="-127"/>
                <a:ea typeface="NanumSquareOTF_ac Bold"/>
              </a:rPr>
              <a:t> </a:t>
            </a:r>
            <a:r>
              <a:rPr kumimoji="1" lang="en-US" altLang="ko-KR" b="1" err="1">
                <a:solidFill>
                  <a:srgbClr val="FF0000"/>
                </a:solidFill>
                <a:latin typeface="NanumSquareOTF_ac Bold" panose="020B0600000101010101" pitchFamily="34" charset="-127"/>
                <a:ea typeface="NanumSquareOTF_ac Bold"/>
              </a:rPr>
              <a:t>중복</a:t>
            </a:r>
            <a:r>
              <a:rPr kumimoji="1" lang="en-US" altLang="ko-KR" b="1">
                <a:solidFill>
                  <a:srgbClr val="FF0000"/>
                </a:solidFill>
                <a:latin typeface="NanumSquareOTF_ac Bold" panose="020B0600000101010101" pitchFamily="34" charset="-127"/>
                <a:ea typeface="NanumSquareOTF_ac Bold"/>
              </a:rPr>
              <a:t> </a:t>
            </a:r>
            <a:r>
              <a:rPr kumimoji="1" lang="en-US" altLang="ko-KR" b="1" err="1">
                <a:solidFill>
                  <a:srgbClr val="FF0000"/>
                </a:solidFill>
                <a:latin typeface="NanumSquareOTF_ac Bold" panose="020B0600000101010101" pitchFamily="34" charset="-127"/>
                <a:ea typeface="NanumSquareOTF_ac Bold"/>
              </a:rPr>
              <a:t>생성</a:t>
            </a:r>
            <a:r>
              <a:rPr kumimoji="1" lang="en-US" altLang="ko-KR" b="1">
                <a:latin typeface="NanumSquareOTF_ac Bold" panose="020B0600000101010101" pitchFamily="34" charset="-127"/>
                <a:ea typeface="NanumSquareOTF_ac Bold"/>
              </a:rPr>
              <a:t> </a:t>
            </a:r>
            <a:r>
              <a:rPr kumimoji="1" lang="en-US" altLang="ko-KR" b="1" err="1">
                <a:latin typeface="NanumSquareOTF_ac Bold" panose="020B0600000101010101" pitchFamily="34" charset="-127"/>
                <a:ea typeface="NanumSquareOTF_ac Bold"/>
              </a:rPr>
              <a:t>방지</a:t>
            </a:r>
            <a:endParaRPr lang="en-US" altLang="ko-KR" b="1">
              <a:latin typeface="NanumSquareOTF_ac Bold" panose="020B0600000101010101" pitchFamily="34" charset="-127"/>
              <a:ea typeface="NanumSquareOTF_ac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>
                <a:latin typeface="Calibri"/>
                <a:ea typeface="NanumSquareOTF_ac Bold"/>
                <a:cs typeface="Calibri"/>
              </a:rPr>
              <a:t>Recent Log : </a:t>
            </a:r>
            <a:r>
              <a:rPr lang="en-US" altLang="ko-KR" b="1" err="1">
                <a:solidFill>
                  <a:srgbClr val="FF0000"/>
                </a:solidFill>
                <a:latin typeface="Calibri"/>
                <a:ea typeface="NanumSquareOTF_ac Bold"/>
                <a:cs typeface="Calibri"/>
              </a:rPr>
              <a:t>최신</a:t>
            </a:r>
            <a:r>
              <a:rPr lang="en-US" altLang="ko-KR" b="1">
                <a:latin typeface="Calibri"/>
                <a:ea typeface="NanumSquareOTF_ac Bold"/>
                <a:cs typeface="Calibri"/>
              </a:rPr>
              <a:t> </a:t>
            </a:r>
            <a:r>
              <a:rPr lang="en-US" altLang="ko-KR" b="1" err="1">
                <a:latin typeface="Calibri"/>
                <a:ea typeface="NanumSquareOTF_ac Bold"/>
                <a:cs typeface="Calibri"/>
              </a:rPr>
              <a:t>채팅순</a:t>
            </a:r>
            <a:r>
              <a:rPr lang="en-US" altLang="ko-KR" b="1">
                <a:latin typeface="Calibri"/>
                <a:ea typeface="NanumSquareOTF_ac Bold"/>
                <a:cs typeface="Calibri"/>
              </a:rPr>
              <a:t> </a:t>
            </a:r>
            <a:r>
              <a:rPr lang="en-US" altLang="ko-KR" b="1" err="1">
                <a:latin typeface="Calibri"/>
                <a:ea typeface="NanumSquareOTF_ac Bold"/>
                <a:cs typeface="Calibri"/>
              </a:rPr>
              <a:t>재조합</a:t>
            </a:r>
            <a:endParaRPr lang="en-US" altLang="ko-KR" b="1">
              <a:latin typeface="Calibri"/>
              <a:ea typeface="NanumSquareOTF_ac Bold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9BB7F-FB61-4002-9753-6721A5CA8B93}"/>
              </a:ext>
            </a:extLst>
          </p:cNvPr>
          <p:cNvSpPr txBox="1"/>
          <p:nvPr/>
        </p:nvSpPr>
        <p:spPr>
          <a:xfrm>
            <a:off x="1929878" y="1519531"/>
            <a:ext cx="193033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ko-KR" altLang="en-US" sz="2800" b="1" err="1">
                <a:ea typeface="NanumSquareOTF_ac ExtraBold"/>
              </a:rPr>
              <a:t>Web</a:t>
            </a:r>
            <a:r>
              <a:rPr kumimoji="1" lang="ko-KR" altLang="en-US" sz="2800" b="1">
                <a:ea typeface="NanumSquareOTF_ac ExtraBold"/>
              </a:rPr>
              <a:t> </a:t>
            </a:r>
            <a:r>
              <a:rPr kumimoji="1" lang="ko-KR" altLang="en-US" sz="2800" b="1" err="1">
                <a:ea typeface="NanumSquareOTF_ac ExtraBold"/>
              </a:rPr>
              <a:t>Socket</a:t>
            </a:r>
            <a:endParaRPr lang="ko-KR" err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72147C2-05FA-45F2-856F-80B409AE2E12}"/>
              </a:ext>
            </a:extLst>
          </p:cNvPr>
          <p:cNvGrpSpPr/>
          <p:nvPr/>
        </p:nvGrpSpPr>
        <p:grpSpPr>
          <a:xfrm>
            <a:off x="5696105" y="3860215"/>
            <a:ext cx="718293" cy="992207"/>
            <a:chOff x="128513" y="2862221"/>
            <a:chExt cx="960340" cy="1368724"/>
          </a:xfrm>
        </p:grpSpPr>
        <p:pic>
          <p:nvPicPr>
            <p:cNvPr id="13" name="그래픽 12" descr="스마트폰">
              <a:extLst>
                <a:ext uri="{FF2B5EF4-FFF2-40B4-BE49-F238E27FC236}">
                  <a16:creationId xmlns:a16="http://schemas.microsoft.com/office/drawing/2014/main" id="{08848DE9-A7FA-4031-9CE0-276CCF83E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453" y="2862221"/>
              <a:ext cx="914400" cy="914400"/>
            </a:xfrm>
            <a:prstGeom prst="rect">
              <a:avLst/>
            </a:prstGeom>
          </p:spPr>
        </p:pic>
        <p:sp>
          <p:nvSpPr>
            <p:cNvPr id="14" name="_x450457064">
              <a:extLst>
                <a:ext uri="{FF2B5EF4-FFF2-40B4-BE49-F238E27FC236}">
                  <a16:creationId xmlns:a16="http://schemas.microsoft.com/office/drawing/2014/main" id="{DC1035FA-5151-4E8A-8A2C-DCFC71DB8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13" y="3649920"/>
              <a:ext cx="95567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4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00" b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Client</a:t>
              </a:r>
              <a:endParaRPr lang="en-US" altLang="ko-KR" sz="1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49BF92-CB9E-432F-AB5C-8981ECE5DFA1}"/>
              </a:ext>
            </a:extLst>
          </p:cNvPr>
          <p:cNvGrpSpPr/>
          <p:nvPr/>
        </p:nvGrpSpPr>
        <p:grpSpPr>
          <a:xfrm>
            <a:off x="5696105" y="5500756"/>
            <a:ext cx="718293" cy="992207"/>
            <a:chOff x="128513" y="2862221"/>
            <a:chExt cx="960340" cy="1368724"/>
          </a:xfrm>
        </p:grpSpPr>
        <p:pic>
          <p:nvPicPr>
            <p:cNvPr id="17" name="그래픽 16" descr="스마트폰">
              <a:extLst>
                <a:ext uri="{FF2B5EF4-FFF2-40B4-BE49-F238E27FC236}">
                  <a16:creationId xmlns:a16="http://schemas.microsoft.com/office/drawing/2014/main" id="{3B2B777B-84EE-4A70-9059-63161FE92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453" y="2862221"/>
              <a:ext cx="914400" cy="914400"/>
            </a:xfrm>
            <a:prstGeom prst="rect">
              <a:avLst/>
            </a:prstGeom>
          </p:spPr>
        </p:pic>
        <p:sp>
          <p:nvSpPr>
            <p:cNvPr id="18" name="_x450457064">
              <a:extLst>
                <a:ext uri="{FF2B5EF4-FFF2-40B4-BE49-F238E27FC236}">
                  <a16:creationId xmlns:a16="http://schemas.microsoft.com/office/drawing/2014/main" id="{AFB3679A-C75E-472F-B3F6-BF4226C02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13" y="3649920"/>
              <a:ext cx="95567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4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00" b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Client</a:t>
              </a:r>
              <a:endParaRPr lang="en-US" altLang="ko-KR" sz="1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58BC266-9F1C-4386-8F5D-9D83ED7C6C22}"/>
              </a:ext>
            </a:extLst>
          </p:cNvPr>
          <p:cNvCxnSpPr>
            <a:cxnSpLocks/>
          </p:cNvCxnSpPr>
          <p:nvPr/>
        </p:nvCxnSpPr>
        <p:spPr>
          <a:xfrm>
            <a:off x="6539903" y="4299486"/>
            <a:ext cx="1194446" cy="4123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5F8D9C6-A7D9-4675-8527-49F239002C03}"/>
              </a:ext>
            </a:extLst>
          </p:cNvPr>
          <p:cNvCxnSpPr>
            <a:cxnSpLocks/>
          </p:cNvCxnSpPr>
          <p:nvPr/>
        </p:nvCxnSpPr>
        <p:spPr>
          <a:xfrm flipV="1">
            <a:off x="6513011" y="5249744"/>
            <a:ext cx="1221338" cy="5647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_x450454832">
            <a:extLst>
              <a:ext uri="{FF2B5EF4-FFF2-40B4-BE49-F238E27FC236}">
                <a16:creationId xmlns:a16="http://schemas.microsoft.com/office/drawing/2014/main" id="{5B15453F-98CE-4205-805F-B36C0608CF67}"/>
              </a:ext>
            </a:extLst>
          </p:cNvPr>
          <p:cNvSpPr>
            <a:spLocks noChangeArrowheads="1"/>
          </p:cNvSpPr>
          <p:nvPr/>
        </p:nvSpPr>
        <p:spPr bwMode="auto">
          <a:xfrm rot="1140000">
            <a:off x="6772621" y="4036310"/>
            <a:ext cx="959664" cy="73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>
                <a:ea typeface="나눔바른고딕"/>
                <a:cs typeface="Calibri"/>
              </a:rPr>
              <a:t>User Id : 10</a:t>
            </a:r>
          </a:p>
        </p:txBody>
      </p:sp>
      <p:sp>
        <p:nvSpPr>
          <p:cNvPr id="8" name="_x450454832">
            <a:extLst>
              <a:ext uri="{FF2B5EF4-FFF2-40B4-BE49-F238E27FC236}">
                <a16:creationId xmlns:a16="http://schemas.microsoft.com/office/drawing/2014/main" id="{CF73DFCF-8B82-4B62-A089-4C6163A54593}"/>
              </a:ext>
            </a:extLst>
          </p:cNvPr>
          <p:cNvSpPr>
            <a:spLocks noChangeArrowheads="1"/>
          </p:cNvSpPr>
          <p:nvPr/>
        </p:nvSpPr>
        <p:spPr bwMode="auto">
          <a:xfrm rot="20100000">
            <a:off x="6656080" y="5040357"/>
            <a:ext cx="959664" cy="73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>
                <a:ea typeface="나눔바른고딕"/>
                <a:cs typeface="Calibri"/>
              </a:rPr>
              <a:t>User Id : 340</a:t>
            </a:r>
            <a:endParaRPr lang="ko-KR" altLang="en-US"/>
          </a:p>
        </p:txBody>
      </p:sp>
      <p:pic>
        <p:nvPicPr>
          <p:cNvPr id="9" name="그림 28" descr="텍스트, 표지판, 벡터그래픽이(가) 표시된 사진&#10;&#10;자동 생성된 설명">
            <a:extLst>
              <a:ext uri="{FF2B5EF4-FFF2-40B4-BE49-F238E27FC236}">
                <a16:creationId xmlns:a16="http://schemas.microsoft.com/office/drawing/2014/main" id="{2900BC24-A69B-45B3-ADAE-FDB23668C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918" y="4271682"/>
            <a:ext cx="950259" cy="950259"/>
          </a:xfrm>
          <a:prstGeom prst="rect">
            <a:avLst/>
          </a:prstGeom>
        </p:spPr>
      </p:pic>
      <p:sp>
        <p:nvSpPr>
          <p:cNvPr id="10" name="_x450454832">
            <a:extLst>
              <a:ext uri="{FF2B5EF4-FFF2-40B4-BE49-F238E27FC236}">
                <a16:creationId xmlns:a16="http://schemas.microsoft.com/office/drawing/2014/main" id="{10068EE7-3FB8-4808-ADCE-6F53519D8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3541" y="4999072"/>
            <a:ext cx="1309286" cy="7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>
              <a:spcBef>
                <a:spcPct val="0"/>
              </a:spcBef>
              <a:spcAft>
                <a:spcPct val="0"/>
              </a:spcAft>
            </a:pPr>
            <a:r>
              <a:rPr lang="en-US" altLang="ko-KR" sz="1900" b="1">
                <a:ea typeface="나눔바른고딕"/>
                <a:cs typeface="Calibri"/>
              </a:rPr>
              <a:t>Mongo DB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46C627-1471-4E1D-B3F6-9F806D373DA8}"/>
              </a:ext>
            </a:extLst>
          </p:cNvPr>
          <p:cNvSpPr txBox="1"/>
          <p:nvPr/>
        </p:nvSpPr>
        <p:spPr>
          <a:xfrm>
            <a:off x="9074748" y="4549601"/>
            <a:ext cx="289694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ko-KR" altLang="en-US" b="1">
                <a:latin typeface="NanumSquareOTF_ac ExtraBold" panose="020B0600000101010101" pitchFamily="34" charset="-127"/>
                <a:ea typeface="NanumSquareOTF_ac ExtraBold"/>
              </a:rPr>
              <a:t>= </a:t>
            </a:r>
            <a:r>
              <a:rPr kumimoji="1" lang="ko-KR" altLang="en-US" b="1" err="1">
                <a:latin typeface="NanumSquareOTF_ac ExtraBold" panose="020B0600000101010101" pitchFamily="34" charset="-127"/>
                <a:ea typeface="NanumSquareOTF_ac ExtraBold"/>
              </a:rPr>
              <a:t>RoomName</a:t>
            </a:r>
            <a:r>
              <a:rPr kumimoji="1" lang="ko-KR" altLang="en-US" b="1">
                <a:latin typeface="NanumSquareOTF_ac ExtraBold" panose="020B0600000101010101" pitchFamily="34" charset="-127"/>
                <a:ea typeface="NanumSquareOTF_ac ExtraBold"/>
              </a:rPr>
              <a:t> : r</a:t>
            </a:r>
            <a:r>
              <a:rPr kumimoji="1" lang="ko-KR" altLang="en-US" b="1">
                <a:solidFill>
                  <a:srgbClr val="FF0000"/>
                </a:solidFill>
                <a:latin typeface="NanumSquareOTF_ac ExtraBold" panose="020B0600000101010101" pitchFamily="34" charset="-127"/>
                <a:ea typeface="NanumSquareOTF_ac ExtraBold"/>
              </a:rPr>
              <a:t>10</a:t>
            </a:r>
            <a:r>
              <a:rPr kumimoji="1" lang="ko-KR" altLang="en-US" b="1">
                <a:latin typeface="NanumSquareOTF_ac ExtraBold" panose="020B0600000101010101" pitchFamily="34" charset="-127"/>
                <a:ea typeface="NanumSquareOTF_ac ExtraBold"/>
              </a:rPr>
              <a:t>w</a:t>
            </a:r>
            <a:r>
              <a:rPr kumimoji="1" lang="ko-KR" altLang="en-US" b="1">
                <a:solidFill>
                  <a:srgbClr val="FF0000"/>
                </a:solidFill>
                <a:latin typeface="NanumSquareOTF_ac ExtraBold" panose="020B0600000101010101" pitchFamily="34" charset="-127"/>
                <a:ea typeface="NanumSquareOTF_ac ExtraBold"/>
              </a:rPr>
              <a:t>340</a:t>
            </a:r>
            <a:endParaRPr lang="ko-KR" altLang="en-US" b="1">
              <a:solidFill>
                <a:srgbClr val="FF0000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9539BD0-79AE-4F08-94A0-3028021C7F8A}"/>
              </a:ext>
            </a:extLst>
          </p:cNvPr>
          <p:cNvGrpSpPr/>
          <p:nvPr/>
        </p:nvGrpSpPr>
        <p:grpSpPr>
          <a:xfrm>
            <a:off x="1419940" y="3385085"/>
            <a:ext cx="718293" cy="992207"/>
            <a:chOff x="128513" y="2862221"/>
            <a:chExt cx="960340" cy="1368724"/>
          </a:xfrm>
        </p:grpSpPr>
        <p:pic>
          <p:nvPicPr>
            <p:cNvPr id="38" name="그래픽 37" descr="스마트폰">
              <a:extLst>
                <a:ext uri="{FF2B5EF4-FFF2-40B4-BE49-F238E27FC236}">
                  <a16:creationId xmlns:a16="http://schemas.microsoft.com/office/drawing/2014/main" id="{C7AB7839-54F5-49DE-B5F8-AE0DAAE77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453" y="2862221"/>
              <a:ext cx="914400" cy="914400"/>
            </a:xfrm>
            <a:prstGeom prst="rect">
              <a:avLst/>
            </a:prstGeom>
          </p:spPr>
        </p:pic>
        <p:sp>
          <p:nvSpPr>
            <p:cNvPr id="39" name="_x450457064">
              <a:extLst>
                <a:ext uri="{FF2B5EF4-FFF2-40B4-BE49-F238E27FC236}">
                  <a16:creationId xmlns:a16="http://schemas.microsoft.com/office/drawing/2014/main" id="{1F804EA9-B8B6-439E-9B90-369817589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13" y="3649920"/>
              <a:ext cx="95567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4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00" b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Client</a:t>
              </a:r>
              <a:endParaRPr lang="en-US" altLang="ko-KR" sz="1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2A24C5-CEA2-4C32-A8B7-1D62B3A9F4EF}"/>
              </a:ext>
            </a:extLst>
          </p:cNvPr>
          <p:cNvGrpSpPr/>
          <p:nvPr/>
        </p:nvGrpSpPr>
        <p:grpSpPr>
          <a:xfrm>
            <a:off x="4055564" y="3358191"/>
            <a:ext cx="718293" cy="992207"/>
            <a:chOff x="128513" y="2862221"/>
            <a:chExt cx="960340" cy="1368724"/>
          </a:xfrm>
        </p:grpSpPr>
        <p:pic>
          <p:nvPicPr>
            <p:cNvPr id="41" name="그래픽 40" descr="스마트폰">
              <a:extLst>
                <a:ext uri="{FF2B5EF4-FFF2-40B4-BE49-F238E27FC236}">
                  <a16:creationId xmlns:a16="http://schemas.microsoft.com/office/drawing/2014/main" id="{B5A36B4B-515F-4F37-89A9-707A69D27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453" y="2862221"/>
              <a:ext cx="914400" cy="914400"/>
            </a:xfrm>
            <a:prstGeom prst="rect">
              <a:avLst/>
            </a:prstGeom>
          </p:spPr>
        </p:pic>
        <p:sp>
          <p:nvSpPr>
            <p:cNvPr id="42" name="_x450457064">
              <a:extLst>
                <a:ext uri="{FF2B5EF4-FFF2-40B4-BE49-F238E27FC236}">
                  <a16:creationId xmlns:a16="http://schemas.microsoft.com/office/drawing/2014/main" id="{6E30AC5E-FF80-429C-85E3-DF4FF0BE4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13" y="3649920"/>
              <a:ext cx="95567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4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00" b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Client</a:t>
              </a:r>
              <a:endParaRPr lang="en-US" altLang="ko-KR" sz="1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" name="화살표: 왼쪽/오른쪽 14">
            <a:extLst>
              <a:ext uri="{FF2B5EF4-FFF2-40B4-BE49-F238E27FC236}">
                <a16:creationId xmlns:a16="http://schemas.microsoft.com/office/drawing/2014/main" id="{9A2D439D-87C7-401C-A109-4F45BB1571F3}"/>
              </a:ext>
            </a:extLst>
          </p:cNvPr>
          <p:cNvSpPr/>
          <p:nvPr/>
        </p:nvSpPr>
        <p:spPr>
          <a:xfrm>
            <a:off x="2377171" y="3661813"/>
            <a:ext cx="1586752" cy="18825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205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0973D64-76C8-4371-97EC-C6441E4351A5}"/>
              </a:ext>
            </a:extLst>
          </p:cNvPr>
          <p:cNvSpPr txBox="1"/>
          <p:nvPr/>
        </p:nvSpPr>
        <p:spPr>
          <a:xfrm>
            <a:off x="106188" y="179387"/>
            <a:ext cx="3878671" cy="50400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NanumSquareOTF_ac Bold" panose="020B0600000101010101" pitchFamily="34" charset="-127"/>
                <a:ea typeface="NanumSquareOTF_ac Bold"/>
              </a:rPr>
              <a:t>✔️ 피드 추천 알고리즘 </a:t>
            </a:r>
            <a:r>
              <a:rPr lang="en-US" altLang="ko-KR" sz="1600" b="1">
                <a:latin typeface="NanumSquareOTF_ac Bold" panose="020B0600000101010101" pitchFamily="34" charset="-127"/>
                <a:ea typeface="NanumSquareOTF_ac Bold"/>
              </a:rPr>
              <a:t>- </a:t>
            </a:r>
            <a:r>
              <a:rPr lang="en-US" altLang="ko-KR" sz="1600" b="1" err="1">
                <a:latin typeface="NanumSquareOTF_ac Bold" panose="020B0600000101010101" pitchFamily="34" charset="-127"/>
                <a:ea typeface="NanumSquareOTF_ac Bold"/>
              </a:rPr>
              <a:t>김태완</a:t>
            </a:r>
            <a:endParaRPr lang="en-US" altLang="ko-KR" sz="1600" b="1">
              <a:latin typeface="NanumSquareOTF_ac Bold" panose="020B0600000101010101" pitchFamily="34" charset="-127"/>
              <a:ea typeface="NanumSquareOTF_ac Bold"/>
            </a:endParaRP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4F3D7402-1BBA-41B9-A6FD-57898A9E0669}"/>
              </a:ext>
            </a:extLst>
          </p:cNvPr>
          <p:cNvSpPr txBox="1"/>
          <p:nvPr/>
        </p:nvSpPr>
        <p:spPr>
          <a:xfrm>
            <a:off x="2146004" y="2926895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5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D1D7C8-7D46-47B4-B69E-81F61F20A016}"/>
              </a:ext>
            </a:extLst>
          </p:cNvPr>
          <p:cNvSpPr/>
          <p:nvPr/>
        </p:nvSpPr>
        <p:spPr>
          <a:xfrm>
            <a:off x="1782321" y="3614004"/>
            <a:ext cx="2569125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/>
              </a:rPr>
              <a:t>다양한 분야의 사람</a:t>
            </a:r>
            <a:endParaRPr lang="ko-KR" altLang="en-US" sz="200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4DB2AD00-0C65-4AD3-8D29-B097F2C692B5}"/>
              </a:ext>
            </a:extLst>
          </p:cNvPr>
          <p:cNvSpPr txBox="1"/>
          <p:nvPr/>
        </p:nvSpPr>
        <p:spPr>
          <a:xfrm>
            <a:off x="7511575" y="3052402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5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775814-BCFF-4593-90C4-6B8FFA302ED6}"/>
              </a:ext>
            </a:extLst>
          </p:cNvPr>
          <p:cNvSpPr/>
          <p:nvPr/>
        </p:nvSpPr>
        <p:spPr>
          <a:xfrm>
            <a:off x="7416833" y="3748476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/>
              </a:rPr>
              <a:t>공통 흥미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24EA3-AC6D-405E-99BA-44A8B9180C9A}"/>
              </a:ext>
            </a:extLst>
          </p:cNvPr>
          <p:cNvSpPr txBox="1"/>
          <p:nvPr/>
        </p:nvSpPr>
        <p:spPr>
          <a:xfrm>
            <a:off x="5085454" y="1501601"/>
            <a:ext cx="149912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>
                <a:ea typeface="맑은 고딕"/>
                <a:cs typeface="Calibri"/>
              </a:rPr>
              <a:t>Target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E81D94-200D-4BA4-986C-821F5B71DD84}"/>
              </a:ext>
            </a:extLst>
          </p:cNvPr>
          <p:cNvSpPr txBox="1"/>
          <p:nvPr/>
        </p:nvSpPr>
        <p:spPr>
          <a:xfrm>
            <a:off x="1933515" y="4683944"/>
            <a:ext cx="24466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친구가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아닌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사람의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피드를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제공</a:t>
            </a:r>
            <a:endParaRPr lang="en-US" altLang="ko-KR" sz="1200" b="1">
              <a:latin typeface="나눔바른고딕"/>
              <a:ea typeface="NanumSquareOTF_ac Bold"/>
              <a:cs typeface="Calibri"/>
            </a:endParaRPr>
          </a:p>
          <a:p>
            <a:endParaRPr lang="en-US" altLang="ko-KR" sz="1200" b="1">
              <a:latin typeface="나눔바른고딕"/>
              <a:ea typeface="NanumSquareOTF_ac Bold"/>
              <a:cs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651B0A-A673-44A8-9CCC-67A0B8AAA4BB}"/>
              </a:ext>
            </a:extLst>
          </p:cNvPr>
          <p:cNvSpPr txBox="1"/>
          <p:nvPr/>
        </p:nvSpPr>
        <p:spPr>
          <a:xfrm>
            <a:off x="7195797" y="4710838"/>
            <a:ext cx="29397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관심사가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비슷한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사람의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피드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제공</a:t>
            </a:r>
            <a:endParaRPr lang="en-US" altLang="ko-KR" sz="1200" b="1">
              <a:latin typeface="나눔바른고딕"/>
              <a:ea typeface="NanumSquareOTF_ac Bold"/>
              <a:cs typeface="Calibri"/>
            </a:endParaRPr>
          </a:p>
          <a:p>
            <a:endParaRPr lang="en-US" altLang="ko-KR" sz="1200" b="1">
              <a:latin typeface="나눔바른고딕"/>
              <a:ea typeface="NanumSquareOTF_ac Bol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84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8F7EE185-7AE8-994E-92FF-1FDCA8131B7F}"/>
              </a:ext>
            </a:extLst>
          </p:cNvPr>
          <p:cNvSpPr txBox="1"/>
          <p:nvPr/>
        </p:nvSpPr>
        <p:spPr>
          <a:xfrm>
            <a:off x="106188" y="179387"/>
            <a:ext cx="3878671" cy="50400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NanumSquareOTF_ac Bold" panose="020B0600000101010101" pitchFamily="34" charset="-127"/>
                <a:ea typeface="NanumSquareOTF_ac Bold"/>
              </a:rPr>
              <a:t>✔️ 피드 추천 알고리즘 </a:t>
            </a:r>
            <a:r>
              <a:rPr lang="en-US" altLang="ko-KR" sz="1600" b="1">
                <a:latin typeface="NanumSquareOTF_ac Bold" panose="020B0600000101010101" pitchFamily="34" charset="-127"/>
                <a:ea typeface="NanumSquareOTF_ac Bold"/>
              </a:rPr>
              <a:t>- </a:t>
            </a:r>
            <a:r>
              <a:rPr lang="en-US" altLang="ko-KR" sz="1600" b="1" err="1">
                <a:latin typeface="NanumSquareOTF_ac Bold" panose="020B0600000101010101" pitchFamily="34" charset="-127"/>
                <a:ea typeface="NanumSquareOTF_ac Bold"/>
              </a:rPr>
              <a:t>김태완</a:t>
            </a:r>
            <a:endParaRPr lang="en-US" altLang="ko-KR" sz="1600" b="1">
              <a:latin typeface="NanumSquareOTF_ac Bold" panose="020B0600000101010101" pitchFamily="34" charset="-127"/>
              <a:ea typeface="NanumSquareOTF_ac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414F3-FEFB-4958-B056-138A9BFF5AD4}"/>
              </a:ext>
            </a:extLst>
          </p:cNvPr>
          <p:cNvSpPr txBox="1"/>
          <p:nvPr/>
        </p:nvSpPr>
        <p:spPr>
          <a:xfrm>
            <a:off x="379450" y="921283"/>
            <a:ext cx="177618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발전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방식</a:t>
            </a:r>
          </a:p>
          <a:p>
            <a:endParaRPr lang="en-US" altLang="ko-KR" sz="1500" b="1">
              <a:latin typeface="나눔바른고딕"/>
              <a:ea typeface="NanumSquareOTF_ac Bold"/>
              <a:cs typeface="Calibri"/>
            </a:endParaRPr>
          </a:p>
          <a:p>
            <a:endParaRPr lang="en-US" altLang="ko-KR" sz="1500" b="1">
              <a:latin typeface="나눔바른고딕"/>
              <a:ea typeface="NanumSquareOTF_ac Bold"/>
              <a:cs typeface="Calibri"/>
            </a:endParaRPr>
          </a:p>
          <a:p>
            <a:endParaRPr lang="en-US" altLang="ko-KR" sz="1500" b="1">
              <a:latin typeface="나눔바른고딕"/>
              <a:ea typeface="NanumSquareOTF_ac Bold"/>
              <a:cs typeface="Calibri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C6AFEEBD-4D50-49D7-9ACA-67B0D4FCF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52" y="3174564"/>
            <a:ext cx="5998591" cy="964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C29B8C-84D3-4768-AF24-34EEA886B98F}"/>
              </a:ext>
            </a:extLst>
          </p:cNvPr>
          <p:cNvSpPr txBox="1"/>
          <p:nvPr/>
        </p:nvSpPr>
        <p:spPr>
          <a:xfrm>
            <a:off x="6794243" y="1774460"/>
            <a:ext cx="44934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try 1 -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추천인의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최신글</a:t>
            </a:r>
            <a:r>
              <a:rPr lang="en-US" altLang="ko-KR" sz="1200" b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 1개씩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추천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 </a:t>
            </a:r>
            <a:endParaRPr lang="ko-KR" altLang="en-US"/>
          </a:p>
          <a:p>
            <a:br>
              <a:rPr lang="en-US" altLang="ko-KR" sz="1200" b="1">
                <a:latin typeface="나눔바른고딕"/>
                <a:ea typeface="NanumSquareOTF_ac Bold"/>
                <a:cs typeface="Calibri"/>
              </a:rPr>
            </a:b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-&gt; interest(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관심사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)가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비슷하더라도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u="sng" err="1">
                <a:latin typeface="나눔바른고딕"/>
                <a:ea typeface="NanumSquareOTF_ac Bold"/>
                <a:cs typeface="Calibri"/>
              </a:rPr>
              <a:t>흥미있지</a:t>
            </a:r>
            <a:r>
              <a:rPr lang="en-US" altLang="ko-KR" sz="1200" b="1" u="sng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u="sng" err="1">
                <a:latin typeface="나눔바른고딕"/>
                <a:ea typeface="NanumSquareOTF_ac Bold"/>
                <a:cs typeface="Calibri"/>
              </a:rPr>
              <a:t>않은</a:t>
            </a:r>
            <a:r>
              <a:rPr lang="en-US" altLang="ko-KR" sz="1200" b="1" u="sng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u="sng" err="1">
                <a:latin typeface="나눔바른고딕"/>
                <a:ea typeface="NanumSquareOTF_ac Bold"/>
                <a:cs typeface="Calibri"/>
              </a:rPr>
              <a:t>피드</a:t>
            </a:r>
            <a:r>
              <a:rPr lang="en-US" altLang="ko-KR" sz="1200" b="1" u="sng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u="sng" err="1">
                <a:latin typeface="나눔바른고딕"/>
                <a:ea typeface="NanumSquareOTF_ac Bold"/>
                <a:cs typeface="Calibri"/>
              </a:rPr>
              <a:t>노출</a:t>
            </a:r>
            <a:endParaRPr lang="en-US" altLang="ko-KR" sz="1200" b="1" u="sng">
              <a:latin typeface="나눔바른고딕"/>
              <a:ea typeface="NanumSquareOTF_ac Bold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0AB2-A6B3-4F68-B26C-505C3A98B88E}"/>
              </a:ext>
            </a:extLst>
          </p:cNvPr>
          <p:cNvSpPr txBox="1"/>
          <p:nvPr/>
        </p:nvSpPr>
        <p:spPr>
          <a:xfrm>
            <a:off x="6795447" y="3314312"/>
            <a:ext cx="54776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try2 -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추천인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피드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중 </a:t>
            </a:r>
            <a:r>
              <a:rPr lang="en-US" altLang="ko-KR" sz="1200" b="1" err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좋아요</a:t>
            </a:r>
            <a:r>
              <a:rPr lang="en-US" altLang="ko-KR" sz="1200" b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(2점)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+ </a:t>
            </a:r>
            <a:r>
              <a:rPr lang="en-US" altLang="ko-KR" sz="1200" b="1" err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댓글</a:t>
            </a:r>
            <a:r>
              <a:rPr lang="en-US" altLang="ko-KR" sz="1200" b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(1점)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= </a:t>
            </a:r>
            <a:r>
              <a:rPr lang="en-US" altLang="ko-KR" sz="1200" b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Point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내림차순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 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추천</a:t>
            </a:r>
            <a:br>
              <a:rPr lang="en-US" altLang="ko-KR" sz="1200" b="1">
                <a:latin typeface="나눔바른고딕"/>
                <a:ea typeface="NanumSquareOTF_ac Bold"/>
                <a:cs typeface="Calibri"/>
              </a:rPr>
            </a:b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 </a:t>
            </a:r>
            <a:br>
              <a:rPr lang="en-US" altLang="ko-KR" sz="1200" b="1">
                <a:latin typeface="나눔바른고딕"/>
                <a:ea typeface="NanumSquareOTF_ac Bold"/>
                <a:cs typeface="Calibri"/>
              </a:rPr>
            </a:b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-&gt; </a:t>
            </a:r>
            <a:r>
              <a:rPr lang="en-US" altLang="ko-KR" sz="1200" b="1" err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인기</a:t>
            </a:r>
            <a:r>
              <a:rPr lang="en-US" altLang="ko-KR" sz="1200" b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있는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게시글만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 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상위에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노출</a:t>
            </a:r>
            <a:endParaRPr lang="en-US" altLang="ko-KR" sz="1200" b="1">
              <a:latin typeface="나눔바른고딕"/>
              <a:ea typeface="NanumSquareOTF_ac Bold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16C8E4-8232-43BA-AB7D-36E4B56FFFA9}"/>
              </a:ext>
            </a:extLst>
          </p:cNvPr>
          <p:cNvSpPr txBox="1"/>
          <p:nvPr/>
        </p:nvSpPr>
        <p:spPr>
          <a:xfrm>
            <a:off x="6442762" y="685685"/>
            <a:ext cx="985152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 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기반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: 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jaccard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Similarity (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공통된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interest)를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통한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친구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추천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5825F-AD33-4C2D-A69C-82239CC010E7}"/>
              </a:ext>
            </a:extLst>
          </p:cNvPr>
          <p:cNvSpPr txBox="1"/>
          <p:nvPr/>
        </p:nvSpPr>
        <p:spPr>
          <a:xfrm>
            <a:off x="6794464" y="4769108"/>
            <a:ext cx="53513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try3 - try2에서 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피드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작성일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지난</a:t>
            </a:r>
            <a:r>
              <a:rPr lang="en-US" altLang="ko-KR" sz="1200" b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 </a:t>
            </a:r>
            <a:r>
              <a:rPr lang="en-US" altLang="ko-KR" sz="1200" b="1" err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만큼</a:t>
            </a:r>
            <a:r>
              <a:rPr lang="en-US" altLang="ko-KR" sz="1200" b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 point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감소</a:t>
            </a:r>
            <a:r>
              <a:rPr lang="en-US" altLang="ko-KR" sz="1200" b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추천</a:t>
            </a:r>
            <a:br>
              <a:rPr lang="en-US" altLang="ko-KR" sz="1200" b="1">
                <a:latin typeface="나눔바른고딕"/>
                <a:ea typeface="NanumSquareOTF_ac Bold"/>
                <a:cs typeface="Calibri"/>
              </a:rPr>
            </a:br>
            <a:br>
              <a:rPr lang="en-US" altLang="ko-KR" sz="1200" b="1">
                <a:latin typeface="나눔바른고딕"/>
                <a:ea typeface="NanumSquareOTF_ac Bold"/>
                <a:cs typeface="Calibri"/>
              </a:rPr>
            </a:b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 -&gt; </a:t>
            </a:r>
            <a:r>
              <a:rPr lang="en-US" altLang="ko-KR" sz="1200" b="1" err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매일</a:t>
            </a:r>
            <a:r>
              <a:rPr lang="en-US" altLang="ko-KR" sz="1200" b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감소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하는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피드의</a:t>
            </a:r>
            <a:r>
              <a:rPr lang="en-US" altLang="ko-KR" sz="12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b="1" err="1">
                <a:latin typeface="나눔바른고딕"/>
                <a:ea typeface="NanumSquareOTF_ac Bold"/>
                <a:cs typeface="Calibri"/>
              </a:rPr>
              <a:t>가치</a:t>
            </a:r>
            <a:endParaRPr lang="en-US" altLang="ko-KR" sz="1200" b="1">
              <a:latin typeface="나눔바른고딕"/>
              <a:ea typeface="NanumSquareOTF_ac Bold"/>
              <a:cs typeface="Calibri"/>
            </a:endParaRPr>
          </a:p>
        </p:txBody>
      </p:sp>
      <p:pic>
        <p:nvPicPr>
          <p:cNvPr id="7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40993F18-C13D-40C1-9E1A-337C7500C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32" y="1352701"/>
            <a:ext cx="5224346" cy="1494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5241584-4D7E-4C31-81AB-77234DA9C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71" y="4584368"/>
            <a:ext cx="5038492" cy="922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7021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0973D64-76C8-4371-97EC-C6441E4351A5}"/>
              </a:ext>
            </a:extLst>
          </p:cNvPr>
          <p:cNvSpPr txBox="1"/>
          <p:nvPr/>
        </p:nvSpPr>
        <p:spPr>
          <a:xfrm>
            <a:off x="106188" y="179387"/>
            <a:ext cx="3878671" cy="50400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NanumSquareOTF_ac Bold" panose="020B0600000101010101" pitchFamily="34" charset="-127"/>
                <a:ea typeface="NanumSquareOTF_ac Bold"/>
              </a:rPr>
              <a:t>✔️ 피드 추천 알고리즘 </a:t>
            </a:r>
            <a:r>
              <a:rPr lang="en-US" altLang="ko-KR" sz="1600" b="1">
                <a:latin typeface="NanumSquareOTF_ac Bold" panose="020B0600000101010101" pitchFamily="34" charset="-127"/>
                <a:ea typeface="NanumSquareOTF_ac Bold"/>
              </a:rPr>
              <a:t>- </a:t>
            </a:r>
            <a:r>
              <a:rPr lang="en-US" altLang="ko-KR" sz="1600" b="1" err="1">
                <a:latin typeface="NanumSquareOTF_ac Bold" panose="020B0600000101010101" pitchFamily="34" charset="-127"/>
                <a:ea typeface="NanumSquareOTF_ac Bold"/>
              </a:rPr>
              <a:t>김태완</a:t>
            </a:r>
            <a:endParaRPr lang="en-US" altLang="ko-KR" sz="1600" b="1">
              <a:latin typeface="NanumSquareOTF_ac Bold" panose="020B0600000101010101" pitchFamily="34" charset="-127"/>
              <a:ea typeface="NanumSquareOTF_ac Bold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29A2C68D-67CF-419B-8357-615E66BD3B85}"/>
              </a:ext>
            </a:extLst>
          </p:cNvPr>
          <p:cNvSpPr txBox="1"/>
          <p:nvPr/>
        </p:nvSpPr>
        <p:spPr>
          <a:xfrm>
            <a:off x="8099921" y="1156769"/>
            <a:ext cx="3899834" cy="21698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RESULT </a:t>
            </a:r>
            <a:br>
              <a:rPr lang="en-US" altLang="ko-KR" sz="1500" b="1">
                <a:latin typeface="나눔바른고딕"/>
                <a:ea typeface="NanumSquareOTF_ac Bold"/>
                <a:cs typeface="Calibri"/>
              </a:rPr>
            </a:br>
            <a:endParaRPr lang="en-US" altLang="ko-KR" sz="1500" b="1">
              <a:latin typeface="나눔바른고딕"/>
              <a:ea typeface="NanumSquareOTF_ac Bold"/>
              <a:cs typeface="Calibri"/>
            </a:endParaRPr>
          </a:p>
          <a:p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: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좋아요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2점 -&gt; 5점</a:t>
            </a:r>
            <a:br>
              <a:rPr lang="en-US" altLang="ko-KR" sz="1500" b="1">
                <a:latin typeface="나눔바른고딕"/>
                <a:ea typeface="NanumSquareOTF_ac Bold"/>
                <a:cs typeface="Calibri"/>
              </a:rPr>
            </a:b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: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댓글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 </a:t>
            </a:r>
            <a:r>
              <a:rPr lang="en-US" altLang="ko-KR" sz="1500" b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1점</a:t>
            </a:r>
            <a:br>
              <a:rPr lang="en-US" altLang="ko-KR" sz="1500" b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</a:b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: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finalPoint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= point - </a:t>
            </a:r>
            <a:r>
              <a:rPr lang="en-US" altLang="ko-KR" sz="1500" b="1" err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지나온날</a:t>
            </a:r>
            <a:r>
              <a:rPr lang="en-US" altLang="ko-KR" sz="1500" b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(</a:t>
            </a:r>
            <a:r>
              <a:rPr lang="en-US" altLang="ko-KR" sz="1500" b="1" err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일수</a:t>
            </a:r>
            <a:r>
              <a:rPr lang="en-US" altLang="ko-KR" sz="1500" b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)/5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 </a:t>
            </a:r>
            <a:br>
              <a:rPr lang="en-US" altLang="ko-KR" sz="1500" b="1">
                <a:latin typeface="나눔바른고딕"/>
                <a:ea typeface="NanumSquareOTF_ac Bold"/>
                <a:cs typeface="Calibri"/>
              </a:rPr>
            </a:br>
            <a:br>
              <a:rPr lang="en-US" altLang="ko-KR" sz="1500" b="1">
                <a:latin typeface="나눔바른고딕"/>
                <a:ea typeface="NanumSquareOTF_ac Bold"/>
                <a:cs typeface="Calibri"/>
              </a:rPr>
            </a:b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-&gt; </a:t>
            </a:r>
            <a:r>
              <a:rPr lang="en-US" altLang="ko-KR" sz="1500" b="1" err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친구가</a:t>
            </a:r>
            <a:r>
              <a:rPr lang="en-US" altLang="ko-KR" sz="1500" b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아닌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사람들의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피드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추천</a:t>
            </a:r>
            <a:endParaRPr lang="en-US" altLang="ko-KR" sz="1500" b="1">
              <a:latin typeface="나눔바른고딕"/>
              <a:ea typeface="NanumSquareOTF_ac Bold"/>
              <a:cs typeface="Calibri"/>
            </a:endParaRPr>
          </a:p>
          <a:p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-&gt;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좋아요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,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댓글의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적절한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point화</a:t>
            </a:r>
            <a:endParaRPr lang="en-US" altLang="ko-KR" sz="1500" b="1">
              <a:solidFill>
                <a:srgbClr val="FF0000"/>
              </a:solidFill>
              <a:latin typeface="나눔바른고딕"/>
              <a:ea typeface="NanumSquareOTF_ac Bold"/>
              <a:cs typeface="Calibri"/>
            </a:endParaRPr>
          </a:p>
          <a:p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-&gt;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최신글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유효성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유지</a:t>
            </a:r>
            <a:endParaRPr lang="en-US" altLang="ko-KR" sz="1500" b="1">
              <a:latin typeface="나눔바른고딕"/>
              <a:ea typeface="NanumSquareOTF_ac Bold"/>
              <a:cs typeface="Calibri"/>
            </a:endParaRPr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id="{4B202481-2749-4129-8441-5F53D850D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53" y="919402"/>
            <a:ext cx="7359476" cy="2868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0C1C1A12-8CC1-4337-ACEC-D8859AD39841}"/>
              </a:ext>
            </a:extLst>
          </p:cNvPr>
          <p:cNvSpPr txBox="1"/>
          <p:nvPr/>
        </p:nvSpPr>
        <p:spPr>
          <a:xfrm>
            <a:off x="1125379" y="4473709"/>
            <a:ext cx="7853269" cy="193899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More...</a:t>
            </a:r>
            <a:br>
              <a:rPr lang="en-US" altLang="ko-KR" sz="1500" b="1">
                <a:latin typeface="나눔바른고딕"/>
                <a:ea typeface="NanumSquareOTF_ac Bold"/>
                <a:cs typeface="Calibri"/>
              </a:rPr>
            </a:br>
            <a:br>
              <a:rPr lang="en-US" altLang="ko-KR" sz="1500" b="1">
                <a:latin typeface="나눔바른고딕"/>
                <a:ea typeface="NanumSquareOTF_ac Bold"/>
                <a:cs typeface="Calibri"/>
              </a:rPr>
            </a:b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1.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전체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post를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탐색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=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효율성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감소</a:t>
            </a:r>
            <a:br>
              <a:rPr lang="en-US"/>
            </a:b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 -&gt;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특정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범위내에서의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탐색</a:t>
            </a:r>
            <a:br>
              <a:rPr lang="en-US" altLang="ko-KR" sz="1500" b="1">
                <a:latin typeface="나눔바른고딕"/>
                <a:ea typeface="NanumSquareOTF_ac Bold"/>
                <a:cs typeface="Calibri"/>
              </a:rPr>
            </a:br>
            <a:endParaRPr lang="en-US" altLang="ko-KR" sz="1500" b="1">
              <a:latin typeface="나눔바른고딕"/>
              <a:ea typeface="NanumSquareOTF_ac Bold"/>
              <a:cs typeface="Calibri"/>
            </a:endParaRPr>
          </a:p>
          <a:p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2.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부족한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parameter 값</a:t>
            </a:r>
            <a:br>
              <a:rPr lang="en-US"/>
            </a:b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-&gt;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문제를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보안하기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위한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파라미터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추가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br>
              <a:rPr lang="en-US" altLang="ko-KR" sz="1500" b="1">
                <a:latin typeface="나눔바른고딕"/>
                <a:ea typeface="NanumSquareOTF_ac Bold"/>
                <a:cs typeface="Calibri"/>
              </a:rPr>
            </a:b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ex)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해쉬태그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활용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-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피드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속성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부여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,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어플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 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사용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시간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,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위치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등</a:t>
            </a:r>
          </a:p>
        </p:txBody>
      </p:sp>
    </p:spTree>
    <p:extLst>
      <p:ext uri="{BB962C8B-B14F-4D97-AF65-F5344CB8AC3E}">
        <p14:creationId xmlns:p14="http://schemas.microsoft.com/office/powerpoint/2010/main" val="3146708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8F7EE185-7AE8-994E-92FF-1FDCA8131B7F}"/>
              </a:ext>
            </a:extLst>
          </p:cNvPr>
          <p:cNvSpPr txBox="1"/>
          <p:nvPr/>
        </p:nvSpPr>
        <p:spPr>
          <a:xfrm>
            <a:off x="106188" y="179387"/>
            <a:ext cx="3878671" cy="50400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NanumSquareOTF_ac Bold" panose="020B0600000101010101" pitchFamily="34" charset="-127"/>
                <a:ea typeface="NanumSquareOTF_ac Bold"/>
              </a:rPr>
              <a:t>✔️ </a:t>
            </a:r>
            <a:r>
              <a:rPr lang="en-US" altLang="ko-KR" sz="1600" b="1">
                <a:latin typeface="NanumSquareOTF_ac Bold" panose="020B0600000101010101" pitchFamily="34" charset="-127"/>
                <a:ea typeface="NanumSquareOTF_ac Bold"/>
              </a:rPr>
              <a:t>Feed Server (</a:t>
            </a:r>
            <a:r>
              <a:rPr lang="en-US" altLang="ko-KR" sz="1600" b="1" err="1">
                <a:latin typeface="NanumSquareOTF_ac Bold" panose="020B0600000101010101" pitchFamily="34" charset="-127"/>
                <a:ea typeface="NanumSquareOTF_ac Bold"/>
              </a:rPr>
              <a:t>홈피드</a:t>
            </a:r>
            <a:r>
              <a:rPr lang="en-US" altLang="ko-KR" sz="1600" b="1">
                <a:latin typeface="NanumSquareOTF_ac Bold" panose="020B0600000101010101" pitchFamily="34" charset="-127"/>
                <a:ea typeface="NanumSquareOTF_ac Bold"/>
              </a:rPr>
              <a:t>) - </a:t>
            </a:r>
            <a:r>
              <a:rPr lang="en-US" altLang="ko-KR" sz="1600" b="1" err="1">
                <a:latin typeface="NanumSquareOTF_ac Bold" panose="020B0600000101010101" pitchFamily="34" charset="-127"/>
                <a:ea typeface="NanumSquareOTF_ac Bold"/>
              </a:rPr>
              <a:t>김현수</a:t>
            </a:r>
            <a:endParaRPr lang="ko-KR" altLang="en-US" sz="1600" b="1" err="1">
              <a:latin typeface="NanumSquareOTF_ac Bold" panose="020B0600000101010101" pitchFamily="34" charset="-127"/>
              <a:ea typeface="NanumSquareOTF_ac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6F4D08-99E1-474A-B41D-886091EBFAF3}"/>
              </a:ext>
            </a:extLst>
          </p:cNvPr>
          <p:cNvSpPr txBox="1"/>
          <p:nvPr/>
        </p:nvSpPr>
        <p:spPr>
          <a:xfrm>
            <a:off x="557760" y="1910375"/>
            <a:ext cx="788825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나눔바른고딕"/>
                <a:ea typeface="+mn-lt"/>
                <a:cs typeface="+mn-lt"/>
              </a:rPr>
              <a:t>[</a:t>
            </a:r>
            <a:r>
              <a:rPr lang="ko-KR" altLang="en-US" b="1">
                <a:latin typeface="나눔바른고딕"/>
                <a:ea typeface="+mn-lt"/>
                <a:cs typeface="+mn-lt"/>
              </a:rPr>
              <a:t>해결해야할</a:t>
            </a:r>
            <a:r>
              <a:rPr lang="en-US" b="1">
                <a:latin typeface="나눔바른고딕"/>
                <a:ea typeface="+mn-lt"/>
                <a:cs typeface="+mn-lt"/>
              </a:rPr>
              <a:t> </a:t>
            </a:r>
            <a:r>
              <a:rPr lang="ko-KR" altLang="en-US" b="1">
                <a:latin typeface="나눔바른고딕"/>
                <a:ea typeface="+mn-lt"/>
                <a:cs typeface="+mn-lt"/>
              </a:rPr>
              <a:t>과제</a:t>
            </a:r>
            <a:r>
              <a:rPr lang="en-US" b="1">
                <a:latin typeface="나눔바른고딕"/>
                <a:ea typeface="+mn-lt"/>
                <a:cs typeface="+mn-lt"/>
              </a:rPr>
              <a:t>]</a:t>
            </a:r>
            <a:endParaRPr lang="ko-KR">
              <a:latin typeface="나눔바른고딕"/>
              <a:ea typeface="+mn-lt"/>
              <a:cs typeface="+mn-lt"/>
            </a:endParaRPr>
          </a:p>
          <a:p>
            <a:endParaRPr lang="en-US" b="1">
              <a:latin typeface="나눔바른고딕"/>
              <a:ea typeface="+mn-lt"/>
              <a:cs typeface="+mn-lt"/>
            </a:endParaRPr>
          </a:p>
          <a:p>
            <a:r>
              <a:rPr lang="en-US">
                <a:latin typeface="나눔바른고딕"/>
                <a:ea typeface="+mn-lt"/>
                <a:cs typeface="+mn-lt"/>
              </a:rPr>
              <a:t>1. </a:t>
            </a:r>
            <a:r>
              <a:rPr lang="ko-KR" altLang="en-US" err="1">
                <a:latin typeface="나눔바른고딕"/>
                <a:ea typeface="+mn-lt"/>
                <a:cs typeface="+mn-lt"/>
              </a:rPr>
              <a:t>피드를</a:t>
            </a:r>
            <a:r>
              <a:rPr lang="en-US">
                <a:latin typeface="나눔바른고딕"/>
                <a:ea typeface="+mn-lt"/>
                <a:cs typeface="+mn-lt"/>
              </a:rPr>
              <a:t> </a:t>
            </a:r>
            <a:r>
              <a:rPr lang="ko-KR" altLang="en-US">
                <a:latin typeface="나눔바른고딕"/>
                <a:ea typeface="+mn-lt"/>
                <a:cs typeface="+mn-lt"/>
              </a:rPr>
              <a:t>불러오는</a:t>
            </a:r>
            <a:r>
              <a:rPr lang="en-US">
                <a:latin typeface="나눔바른고딕"/>
                <a:ea typeface="+mn-lt"/>
                <a:cs typeface="+mn-lt"/>
              </a:rPr>
              <a:t> </a:t>
            </a:r>
            <a:r>
              <a:rPr lang="ko-KR" altLang="en-US">
                <a:latin typeface="나눔바른고딕"/>
                <a:ea typeface="+mn-lt"/>
                <a:cs typeface="+mn-lt"/>
              </a:rPr>
              <a:t>것은</a:t>
            </a:r>
            <a:r>
              <a:rPr lang="en-US">
                <a:latin typeface="나눔바른고딕"/>
                <a:ea typeface="+mn-lt"/>
                <a:cs typeface="+mn-lt"/>
              </a:rPr>
              <a:t> </a:t>
            </a:r>
            <a:r>
              <a:rPr lang="ko-KR" altLang="en-US" b="1">
                <a:latin typeface="나눔바른고딕"/>
                <a:ea typeface="+mn-lt"/>
                <a:cs typeface="+mn-lt"/>
              </a:rPr>
              <a:t>실시간으로</a:t>
            </a:r>
            <a:r>
              <a:rPr lang="en-US" b="1">
                <a:latin typeface="나눔바른고딕"/>
                <a:ea typeface="+mn-lt"/>
                <a:cs typeface="+mn-lt"/>
              </a:rPr>
              <a:t> </a:t>
            </a:r>
            <a:r>
              <a:rPr lang="ko-KR" altLang="en-US" b="1" err="1">
                <a:latin typeface="나눔바른고딕"/>
                <a:ea typeface="+mn-lt"/>
                <a:cs typeface="+mn-lt"/>
              </a:rPr>
              <a:t>처리</a:t>
            </a:r>
            <a:r>
              <a:rPr lang="ko-KR" altLang="en-US" err="1">
                <a:latin typeface="나눔바른고딕"/>
                <a:ea typeface="+mn-lt"/>
                <a:cs typeface="+mn-lt"/>
              </a:rPr>
              <a:t>되야한다</a:t>
            </a:r>
            <a:r>
              <a:rPr lang="en-US">
                <a:latin typeface="나눔바른고딕"/>
                <a:ea typeface="+mn-lt"/>
                <a:cs typeface="+mn-lt"/>
              </a:rPr>
              <a:t>. </a:t>
            </a:r>
          </a:p>
          <a:p>
            <a:endParaRPr lang="en-US">
              <a:latin typeface="나눔바른고딕"/>
              <a:ea typeface="+mn-lt"/>
              <a:cs typeface="+mn-lt"/>
            </a:endParaRPr>
          </a:p>
          <a:p>
            <a:r>
              <a:rPr lang="en-US">
                <a:latin typeface="나눔바른고딕"/>
                <a:ea typeface="+mn-lt"/>
                <a:cs typeface="+mn-lt"/>
              </a:rPr>
              <a:t>2. </a:t>
            </a:r>
            <a:r>
              <a:rPr lang="ko-KR" altLang="en-US" err="1">
                <a:latin typeface="나눔바른고딕"/>
                <a:ea typeface="+mn-lt"/>
                <a:cs typeface="+mn-lt"/>
              </a:rPr>
              <a:t>피드는</a:t>
            </a:r>
            <a:r>
              <a:rPr lang="en-US">
                <a:latin typeface="나눔바른고딕"/>
                <a:ea typeface="+mn-lt"/>
                <a:cs typeface="+mn-lt"/>
              </a:rPr>
              <a:t> </a:t>
            </a:r>
            <a:r>
              <a:rPr lang="ko-KR" altLang="en-US" b="1">
                <a:latin typeface="나눔바른고딕"/>
                <a:ea typeface="+mn-lt"/>
                <a:cs typeface="+mn-lt"/>
              </a:rPr>
              <a:t>모든</a:t>
            </a:r>
            <a:r>
              <a:rPr lang="en-US" b="1">
                <a:latin typeface="나눔바른고딕"/>
                <a:ea typeface="+mn-lt"/>
                <a:cs typeface="+mn-lt"/>
              </a:rPr>
              <a:t> </a:t>
            </a:r>
            <a:r>
              <a:rPr lang="ko-KR" altLang="en-US" b="1">
                <a:latin typeface="나눔바른고딕"/>
                <a:ea typeface="+mn-lt"/>
                <a:cs typeface="+mn-lt"/>
              </a:rPr>
              <a:t>유저마다</a:t>
            </a:r>
            <a:r>
              <a:rPr lang="en-US" b="1">
                <a:latin typeface="나눔바른고딕"/>
                <a:ea typeface="+mn-lt"/>
                <a:cs typeface="+mn-lt"/>
              </a:rPr>
              <a:t> </a:t>
            </a:r>
            <a:r>
              <a:rPr lang="ko-KR" altLang="en-US" b="1">
                <a:latin typeface="나눔바른고딕"/>
                <a:ea typeface="+mn-lt"/>
                <a:cs typeface="+mn-lt"/>
              </a:rPr>
              <a:t>다르다</a:t>
            </a:r>
            <a:r>
              <a:rPr lang="en-US" b="1">
                <a:latin typeface="나눔바른고딕"/>
                <a:ea typeface="+mn-lt"/>
                <a:cs typeface="+mn-lt"/>
              </a:rPr>
              <a:t>.  </a:t>
            </a:r>
            <a:r>
              <a:rPr lang="en-US">
                <a:latin typeface="나눔바른고딕"/>
                <a:ea typeface="+mn-lt"/>
                <a:cs typeface="+mn-lt"/>
              </a:rPr>
              <a:t> </a:t>
            </a:r>
          </a:p>
          <a:p>
            <a:endParaRPr lang="en-US">
              <a:latin typeface="나눔바른고딕"/>
              <a:ea typeface="+mn-lt"/>
              <a:cs typeface="+mn-lt"/>
            </a:endParaRPr>
          </a:p>
          <a:p>
            <a:r>
              <a:rPr lang="en-US">
                <a:latin typeface="나눔바른고딕"/>
                <a:ea typeface="+mn-lt"/>
                <a:cs typeface="+mn-lt"/>
              </a:rPr>
              <a:t>3. </a:t>
            </a:r>
            <a:r>
              <a:rPr lang="ko-KR" altLang="en-US" err="1">
                <a:latin typeface="나눔바른고딕"/>
                <a:ea typeface="+mn-lt"/>
                <a:cs typeface="+mn-lt"/>
              </a:rPr>
              <a:t>피드는</a:t>
            </a:r>
            <a:r>
              <a:rPr lang="en-US">
                <a:latin typeface="나눔바른고딕"/>
                <a:ea typeface="+mn-lt"/>
                <a:cs typeface="+mn-lt"/>
              </a:rPr>
              <a:t> </a:t>
            </a:r>
            <a:r>
              <a:rPr lang="ko-KR" altLang="en-US">
                <a:latin typeface="나눔바른고딕"/>
                <a:ea typeface="+mn-lt"/>
                <a:cs typeface="+mn-lt"/>
              </a:rPr>
              <a:t>매우</a:t>
            </a:r>
            <a:r>
              <a:rPr lang="en-US" b="1">
                <a:latin typeface="나눔바른고딕"/>
                <a:ea typeface="+mn-lt"/>
                <a:cs typeface="+mn-lt"/>
              </a:rPr>
              <a:t> </a:t>
            </a:r>
            <a:r>
              <a:rPr lang="ko-KR" altLang="en-US" b="1">
                <a:latin typeface="나눔바른고딕"/>
                <a:ea typeface="+mn-lt"/>
                <a:cs typeface="+mn-lt"/>
              </a:rPr>
              <a:t>빠르게</a:t>
            </a:r>
            <a:r>
              <a:rPr lang="en-US" b="1">
                <a:latin typeface="나눔바른고딕"/>
                <a:ea typeface="+mn-lt"/>
                <a:cs typeface="+mn-lt"/>
              </a:rPr>
              <a:t> </a:t>
            </a:r>
            <a:r>
              <a:rPr lang="ko-KR" altLang="en-US" b="1">
                <a:latin typeface="나눔바른고딕"/>
                <a:ea typeface="+mn-lt"/>
                <a:cs typeface="+mn-lt"/>
              </a:rPr>
              <a:t>변한다</a:t>
            </a:r>
            <a:r>
              <a:rPr lang="en-US" b="1">
                <a:latin typeface="나눔바른고딕"/>
                <a:ea typeface="+mn-lt"/>
                <a:cs typeface="+mn-lt"/>
              </a:rPr>
              <a:t>.</a:t>
            </a:r>
            <a:r>
              <a:rPr lang="en-US">
                <a:latin typeface="나눔바른고딕"/>
                <a:ea typeface="+mn-lt"/>
                <a:cs typeface="+mn-lt"/>
              </a:rPr>
              <a:t> (</a:t>
            </a:r>
            <a:r>
              <a:rPr lang="ko-KR" altLang="en-US">
                <a:latin typeface="나눔바른고딕"/>
                <a:ea typeface="+mn-lt"/>
                <a:cs typeface="+mn-lt"/>
              </a:rPr>
              <a:t>매초마다</a:t>
            </a:r>
            <a:r>
              <a:rPr lang="en-US">
                <a:latin typeface="나눔바른고딕"/>
                <a:ea typeface="+mn-lt"/>
                <a:cs typeface="+mn-lt"/>
              </a:rPr>
              <a:t> </a:t>
            </a:r>
            <a:r>
              <a:rPr lang="ko-KR" altLang="en-US">
                <a:latin typeface="나눔바른고딕"/>
                <a:ea typeface="+mn-lt"/>
                <a:cs typeface="+mn-lt"/>
              </a:rPr>
              <a:t>새로운</a:t>
            </a:r>
            <a:r>
              <a:rPr lang="en-US">
                <a:latin typeface="나눔바른고딕"/>
                <a:ea typeface="+mn-lt"/>
                <a:cs typeface="+mn-lt"/>
              </a:rPr>
              <a:t> content</a:t>
            </a:r>
            <a:r>
              <a:rPr lang="ko-KR" altLang="en-US">
                <a:latin typeface="나눔바른고딕"/>
                <a:ea typeface="+mn-lt"/>
                <a:cs typeface="+mn-lt"/>
              </a:rPr>
              <a:t>들이</a:t>
            </a:r>
            <a:r>
              <a:rPr lang="en-US">
                <a:latin typeface="나눔바른고딕"/>
                <a:ea typeface="+mn-lt"/>
                <a:cs typeface="+mn-lt"/>
              </a:rPr>
              <a:t> </a:t>
            </a:r>
            <a:r>
              <a:rPr lang="ko-KR" altLang="en-US">
                <a:latin typeface="나눔바른고딕"/>
                <a:ea typeface="+mn-lt"/>
                <a:cs typeface="+mn-lt"/>
              </a:rPr>
              <a:t>탄생한다</a:t>
            </a:r>
            <a:r>
              <a:rPr lang="en-US">
                <a:latin typeface="나눔바른고딕"/>
                <a:ea typeface="+mn-lt"/>
                <a:cs typeface="+mn-lt"/>
              </a:rPr>
              <a:t>.)</a:t>
            </a:r>
          </a:p>
          <a:p>
            <a:endParaRPr lang="en-US" altLang="ko-KR" b="1">
              <a:latin typeface="나눔바른고딕"/>
              <a:ea typeface="NanumSquareOTF_ac Bold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A7190-4970-4CF3-889B-8C685357FA75}"/>
              </a:ext>
            </a:extLst>
          </p:cNvPr>
          <p:cNvSpPr txBox="1"/>
          <p:nvPr/>
        </p:nvSpPr>
        <p:spPr>
          <a:xfrm>
            <a:off x="593247" y="5476936"/>
            <a:ext cx="906478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>
                <a:latin typeface="나눔바른고딕"/>
                <a:ea typeface="NanumSquareOTF_ac Bold"/>
                <a:cs typeface="Calibri"/>
              </a:rPr>
              <a:t>[</a:t>
            </a:r>
            <a:r>
              <a:rPr lang="en-US" altLang="ko-KR" sz="1600" b="1" err="1">
                <a:latin typeface="나눔바른고딕"/>
                <a:ea typeface="NanumSquareOTF_ac Bold"/>
                <a:cs typeface="Calibri"/>
              </a:rPr>
              <a:t>피드</a:t>
            </a:r>
            <a:r>
              <a:rPr lang="en-US" altLang="ko-KR" sz="16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600" b="1" err="1">
                <a:latin typeface="나눔바른고딕"/>
                <a:ea typeface="NanumSquareOTF_ac Bold"/>
                <a:cs typeface="Calibri"/>
              </a:rPr>
              <a:t>정책</a:t>
            </a:r>
            <a:r>
              <a:rPr lang="en-US" altLang="ko-KR" sz="1600" b="1">
                <a:latin typeface="나눔바른고딕"/>
                <a:ea typeface="NanumSquareOTF_ac Bold"/>
                <a:cs typeface="Calibri"/>
              </a:rPr>
              <a:t>]</a:t>
            </a:r>
          </a:p>
          <a:p>
            <a:endParaRPr lang="en-US" sz="1600" b="1">
              <a:latin typeface="나눔바른고딕"/>
              <a:ea typeface="+mn-lt"/>
              <a:cs typeface="+mn-lt"/>
            </a:endParaRPr>
          </a:p>
          <a:p>
            <a:r>
              <a:rPr lang="ko-KR" altLang="en-US" sz="1600" b="1" err="1">
                <a:latin typeface="나눔바른고딕"/>
                <a:ea typeface="맑은 고딕"/>
                <a:cs typeface="Calibri"/>
              </a:rPr>
              <a:t>n명의</a:t>
            </a:r>
            <a:r>
              <a:rPr lang="ko-KR" altLang="en-US" sz="1600" b="1">
                <a:latin typeface="나눔바른고딕"/>
                <a:ea typeface="맑은 고딕"/>
                <a:cs typeface="Calibri"/>
              </a:rPr>
              <a:t> 팔로우</a:t>
            </a:r>
            <a:r>
              <a:rPr lang="ko-KR" altLang="en-US" sz="1600">
                <a:latin typeface="나눔바른고딕"/>
                <a:ea typeface="맑은 고딕"/>
                <a:cs typeface="Calibri"/>
              </a:rPr>
              <a:t>로 구성된 </a:t>
            </a:r>
            <a:r>
              <a:rPr lang="ko-KR" altLang="en-US" sz="1600" err="1">
                <a:latin typeface="나눔바른고딕"/>
                <a:ea typeface="맑은 고딕"/>
                <a:cs typeface="Calibri"/>
              </a:rPr>
              <a:t>소셜서비스에서</a:t>
            </a:r>
            <a:r>
              <a:rPr lang="ko-KR" altLang="en-US" sz="1600">
                <a:latin typeface="나눔바른고딕"/>
                <a:ea typeface="맑은 고딕"/>
                <a:cs typeface="Calibri"/>
              </a:rPr>
              <a:t> </a:t>
            </a:r>
            <a:r>
              <a:rPr lang="ko-KR" altLang="en-US" sz="1600" b="1" err="1">
                <a:latin typeface="나눔바른고딕"/>
                <a:ea typeface="맑은 고딕"/>
                <a:cs typeface="Calibri"/>
              </a:rPr>
              <a:t>k개의</a:t>
            </a:r>
            <a:r>
              <a:rPr lang="ko-KR" altLang="en-US" sz="1600" b="1">
                <a:latin typeface="나눔바른고딕"/>
                <a:ea typeface="맑은 고딕"/>
                <a:cs typeface="Calibri"/>
              </a:rPr>
              <a:t> 게시글을 5일이내 최신순으로 조회</a:t>
            </a:r>
            <a:endParaRPr lang="ko-KR" altLang="en-US" sz="1600">
              <a:latin typeface="나눔바른고딕"/>
              <a:ea typeface="맑은 고딕"/>
              <a:cs typeface="Calibri"/>
            </a:endParaRPr>
          </a:p>
          <a:p>
            <a:endParaRPr lang="en-US" altLang="ko-KR" sz="1600" b="1">
              <a:latin typeface="나눔바른고딕"/>
              <a:ea typeface="맑은 고딕"/>
              <a:cs typeface="Calibri"/>
            </a:endParaRPr>
          </a:p>
          <a:p>
            <a:endParaRPr lang="en-US" altLang="ko-KR" sz="1600" b="1">
              <a:latin typeface="나눔바른고딕"/>
              <a:ea typeface="NanumSquareOTF_ac Bold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BB1A1-54FC-4DCC-B531-11A96A4E8A01}"/>
              </a:ext>
            </a:extLst>
          </p:cNvPr>
          <p:cNvSpPr txBox="1"/>
          <p:nvPr/>
        </p:nvSpPr>
        <p:spPr>
          <a:xfrm>
            <a:off x="523506" y="4442602"/>
            <a:ext cx="100340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latin typeface="나눔바른고딕"/>
                <a:ea typeface="NanumSquareOTF_ac Bold"/>
                <a:cs typeface="+mn-lt"/>
              </a:rPr>
              <a:t>=&gt; </a:t>
            </a:r>
            <a:r>
              <a:rPr lang="ko-KR" altLang="ko-KR" b="1" err="1">
                <a:latin typeface="나눔바른고딕"/>
                <a:ea typeface="NanumSquareOTF_ac Bold"/>
                <a:cs typeface="+mn-lt"/>
              </a:rPr>
              <a:t>소셜서비스는</a:t>
            </a:r>
            <a:r>
              <a:rPr lang="en-US" altLang="ko-KR" b="1">
                <a:latin typeface="나눔바른고딕"/>
                <a:ea typeface="NanumSquareOTF_ac Bold"/>
                <a:cs typeface="+mn-lt"/>
              </a:rPr>
              <a:t> </a:t>
            </a:r>
            <a:r>
              <a:rPr lang="en-US" altLang="ko-KR" b="1">
                <a:solidFill>
                  <a:srgbClr val="FF0000"/>
                </a:solidFill>
                <a:latin typeface="나눔바른고딕"/>
                <a:ea typeface="NanumSquareOTF_ac Bold"/>
                <a:cs typeface="+mn-lt"/>
              </a:rPr>
              <a:t>WRITE </a:t>
            </a:r>
            <a:r>
              <a:rPr lang="ko-KR" altLang="ko-KR" b="1">
                <a:solidFill>
                  <a:srgbClr val="FF0000"/>
                </a:solidFill>
                <a:latin typeface="나눔바른고딕"/>
                <a:ea typeface="NanumSquareOTF_ac Bold"/>
                <a:cs typeface="+mn-lt"/>
              </a:rPr>
              <a:t>보다</a:t>
            </a:r>
            <a:r>
              <a:rPr lang="en-US" altLang="ko-KR" b="1">
                <a:solidFill>
                  <a:srgbClr val="FF0000"/>
                </a:solidFill>
                <a:latin typeface="나눔바른고딕"/>
                <a:ea typeface="NanumSquareOTF_ac Bold"/>
                <a:cs typeface="+mn-lt"/>
              </a:rPr>
              <a:t> READ</a:t>
            </a:r>
            <a:r>
              <a:rPr lang="ko-KR" altLang="ko-KR" b="1">
                <a:solidFill>
                  <a:srgbClr val="FF0000"/>
                </a:solidFill>
                <a:latin typeface="나눔바른고딕"/>
                <a:ea typeface="NanumSquareOTF_ac Bold"/>
                <a:cs typeface="+mn-lt"/>
              </a:rPr>
              <a:t>에</a:t>
            </a:r>
            <a:r>
              <a:rPr lang="en-US" altLang="ko-KR" b="1">
                <a:solidFill>
                  <a:srgbClr val="FF0000"/>
                </a:solidFill>
                <a:latin typeface="나눔바른고딕"/>
                <a:ea typeface="NanumSquareOTF_ac Bold"/>
                <a:cs typeface="+mn-lt"/>
              </a:rPr>
              <a:t> </a:t>
            </a:r>
            <a:r>
              <a:rPr lang="ko-KR" altLang="ko-KR" b="1">
                <a:solidFill>
                  <a:srgbClr val="FF0000"/>
                </a:solidFill>
                <a:latin typeface="나눔바른고딕"/>
                <a:ea typeface="NanumSquareOTF_ac Bold"/>
                <a:cs typeface="+mn-lt"/>
              </a:rPr>
              <a:t>대한</a:t>
            </a:r>
            <a:r>
              <a:rPr lang="en-US" altLang="ko-KR" b="1">
                <a:solidFill>
                  <a:srgbClr val="FF0000"/>
                </a:solidFill>
                <a:latin typeface="나눔바른고딕"/>
                <a:ea typeface="NanumSquareOTF_ac Bold"/>
                <a:cs typeface="+mn-lt"/>
              </a:rPr>
              <a:t> </a:t>
            </a:r>
            <a:r>
              <a:rPr lang="ko-KR" altLang="ko-KR" b="1">
                <a:solidFill>
                  <a:srgbClr val="FF0000"/>
                </a:solidFill>
                <a:latin typeface="나눔바른고딕"/>
                <a:ea typeface="NanumSquareOTF_ac Bold"/>
                <a:cs typeface="+mn-lt"/>
              </a:rPr>
              <a:t>부하가</a:t>
            </a:r>
            <a:r>
              <a:rPr lang="en-US" altLang="ko-KR" b="1">
                <a:solidFill>
                  <a:srgbClr val="FF0000"/>
                </a:solidFill>
                <a:latin typeface="나눔바른고딕"/>
                <a:ea typeface="NanumSquareOTF_ac Bold"/>
                <a:cs typeface="+mn-lt"/>
              </a:rPr>
              <a:t> </a:t>
            </a:r>
            <a:r>
              <a:rPr lang="ko-KR" altLang="ko-KR" b="1">
                <a:solidFill>
                  <a:srgbClr val="FF0000"/>
                </a:solidFill>
                <a:latin typeface="나눔바른고딕"/>
                <a:ea typeface="NanumSquareOTF_ac Bold"/>
                <a:cs typeface="+mn-lt"/>
              </a:rPr>
              <a:t>크다는</a:t>
            </a:r>
            <a:r>
              <a:rPr lang="en-US" altLang="ko-KR" b="1">
                <a:solidFill>
                  <a:srgbClr val="FF0000"/>
                </a:solidFill>
                <a:latin typeface="나눔바른고딕"/>
                <a:ea typeface="NanumSquareOTF_ac Bold"/>
                <a:cs typeface="+mn-lt"/>
              </a:rPr>
              <a:t> </a:t>
            </a:r>
            <a:r>
              <a:rPr lang="ko-KR" altLang="ko-KR" b="1">
                <a:solidFill>
                  <a:srgbClr val="FF0000"/>
                </a:solidFill>
                <a:latin typeface="나눔바른고딕"/>
                <a:ea typeface="NanumSquareOTF_ac Bold"/>
                <a:cs typeface="+mn-lt"/>
              </a:rPr>
              <a:t>특징</a:t>
            </a:r>
            <a:r>
              <a:rPr lang="ko-KR" altLang="ko-KR">
                <a:latin typeface="나눔바른고딕"/>
                <a:ea typeface="NanumSquareOTF_ac Bold"/>
                <a:cs typeface="+mn-lt"/>
              </a:rPr>
              <a:t>을</a:t>
            </a:r>
            <a:r>
              <a:rPr lang="en-US" altLang="ko-KR">
                <a:latin typeface="나눔바른고딕"/>
                <a:ea typeface="NanumSquareOTF_ac Bold"/>
                <a:cs typeface="+mn-lt"/>
              </a:rPr>
              <a:t> </a:t>
            </a:r>
            <a:endParaRPr lang="ko-KR" altLang="en-US">
              <a:latin typeface="나눔바른고딕"/>
              <a:ea typeface="맑은 고딕"/>
              <a:cs typeface="+mn-lt"/>
            </a:endParaRPr>
          </a:p>
          <a:p>
            <a:r>
              <a:rPr lang="ko-KR" altLang="ko-KR">
                <a:latin typeface="나눔바른고딕"/>
                <a:ea typeface="NanumSquareOTF_ac Bold"/>
                <a:cs typeface="+mn-lt"/>
              </a:rPr>
              <a:t>활용하여</a:t>
            </a:r>
            <a:r>
              <a:rPr lang="en-US" altLang="ko-KR">
                <a:latin typeface="나눔바른고딕"/>
                <a:ea typeface="NanumSquareOTF_ac Bold"/>
                <a:cs typeface="+mn-lt"/>
              </a:rPr>
              <a:t> </a:t>
            </a:r>
            <a:r>
              <a:rPr lang="ko-KR" altLang="ko-KR">
                <a:latin typeface="나눔바른고딕"/>
                <a:ea typeface="NanumSquareOTF_ac Bold"/>
                <a:cs typeface="+mn-lt"/>
              </a:rPr>
              <a:t>적합한</a:t>
            </a:r>
            <a:r>
              <a:rPr lang="en-US" altLang="ko-KR">
                <a:latin typeface="나눔바른고딕"/>
                <a:ea typeface="NanumSquareOTF_ac Bold"/>
                <a:cs typeface="+mn-lt"/>
              </a:rPr>
              <a:t> </a:t>
            </a:r>
            <a:r>
              <a:rPr lang="ko-KR" altLang="ko-KR">
                <a:latin typeface="나눔바른고딕"/>
                <a:ea typeface="NanumSquareOTF_ac Bold"/>
                <a:cs typeface="+mn-lt"/>
              </a:rPr>
              <a:t>모델을</a:t>
            </a:r>
            <a:r>
              <a:rPr lang="en-US" altLang="ko-KR">
                <a:latin typeface="나눔바른고딕"/>
                <a:ea typeface="NanumSquareOTF_ac Bold"/>
                <a:cs typeface="+mn-lt"/>
              </a:rPr>
              <a:t> </a:t>
            </a:r>
            <a:r>
              <a:rPr lang="ko-KR" altLang="ko-KR">
                <a:latin typeface="나눔바른고딕"/>
                <a:ea typeface="NanumSquareOTF_ac Bold"/>
                <a:cs typeface="+mn-lt"/>
              </a:rPr>
              <a:t>선정</a:t>
            </a:r>
            <a:r>
              <a:rPr lang="en-US" altLang="ko-KR">
                <a:latin typeface="나눔바른고딕"/>
                <a:ea typeface="NanumSquareOTF_ac Bold"/>
                <a:cs typeface="+mn-lt"/>
              </a:rPr>
              <a:t> </a:t>
            </a:r>
            <a:r>
              <a:rPr lang="ko-KR" altLang="ko-KR">
                <a:latin typeface="나눔바른고딕"/>
                <a:ea typeface="NanumSquareOTF_ac Bold"/>
                <a:cs typeface="+mn-lt"/>
              </a:rPr>
              <a:t>하고자</a:t>
            </a:r>
            <a:r>
              <a:rPr lang="en-US" altLang="ko-KR">
                <a:latin typeface="나눔바른고딕"/>
                <a:ea typeface="NanumSquareOTF_ac Bold"/>
                <a:cs typeface="+mn-lt"/>
              </a:rPr>
              <a:t> </a:t>
            </a:r>
            <a:r>
              <a:rPr lang="ko-KR" altLang="ko-KR">
                <a:latin typeface="나눔바른고딕"/>
                <a:ea typeface="NanumSquareOTF_ac Bold"/>
                <a:cs typeface="+mn-lt"/>
              </a:rPr>
              <a:t>한다</a:t>
            </a:r>
            <a:r>
              <a:rPr lang="en-US" altLang="ko-KR">
                <a:latin typeface="나눔바른고딕"/>
                <a:ea typeface="NanumSquareOTF_ac Bold"/>
                <a:cs typeface="+mn-lt"/>
              </a:rPr>
              <a:t>.</a:t>
            </a:r>
            <a:endParaRPr lang="en-US" altLang="ko-KR">
              <a:latin typeface="나눔바른고딕"/>
              <a:ea typeface="맑은 고딕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2CE40-26D9-437A-9149-2E65C65E0AF9}"/>
              </a:ext>
            </a:extLst>
          </p:cNvPr>
          <p:cNvSpPr txBox="1"/>
          <p:nvPr/>
        </p:nvSpPr>
        <p:spPr>
          <a:xfrm>
            <a:off x="557760" y="1074033"/>
            <a:ext cx="78882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나눔스퀘어 ExtraBold"/>
                <a:ea typeface="+mn-lt"/>
                <a:cs typeface="+mn-lt"/>
              </a:rPr>
              <a:t>#</a:t>
            </a:r>
            <a:r>
              <a:rPr lang="en-US" altLang="ko-KR" sz="2800" b="1">
                <a:latin typeface="나눔스퀘어 ExtraBold"/>
                <a:ea typeface="+mn-lt"/>
                <a:cs typeface="+mn-lt"/>
              </a:rPr>
              <a:t> </a:t>
            </a:r>
            <a:r>
              <a:rPr lang="ko-KR" altLang="en-US" sz="2800" b="1">
                <a:latin typeface="나눔스퀘어 ExtraBold"/>
                <a:ea typeface="+mn-lt"/>
                <a:cs typeface="+mn-lt"/>
              </a:rPr>
              <a:t>홈</a:t>
            </a:r>
            <a:r>
              <a:rPr lang="en-US" altLang="ko-KR" sz="2800" b="1">
                <a:latin typeface="나눔스퀘어 ExtraBold"/>
                <a:ea typeface="+mn-lt"/>
                <a:cs typeface="+mn-lt"/>
              </a:rPr>
              <a:t> </a:t>
            </a:r>
            <a:r>
              <a:rPr lang="ko-KR" altLang="en-US" sz="2800" b="1">
                <a:latin typeface="나눔스퀘어 ExtraBold"/>
                <a:ea typeface="+mn-lt"/>
                <a:cs typeface="+mn-lt"/>
              </a:rPr>
              <a:t>피드</a:t>
            </a:r>
            <a:r>
              <a:rPr lang="en-US" altLang="ko-KR" sz="2800" b="1">
                <a:latin typeface="나눔스퀘어 ExtraBold"/>
                <a:ea typeface="+mn-lt"/>
                <a:cs typeface="+mn-lt"/>
              </a:rPr>
              <a:t> </a:t>
            </a:r>
            <a:r>
              <a:rPr lang="ko-KR" altLang="en-US" sz="2800" b="1">
                <a:latin typeface="나눔스퀘어 ExtraBold"/>
                <a:ea typeface="+mn-lt"/>
                <a:cs typeface="+mn-lt"/>
              </a:rPr>
              <a:t>개발</a:t>
            </a:r>
            <a:endParaRPr lang="ko-KR" altLang="en-US" sz="2800" b="1">
              <a:latin typeface="나눔스퀘어 ExtraBold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174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EB4CAD0A-38A7-4964-98C6-0BF47998A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38" y="513667"/>
            <a:ext cx="7664394" cy="5914055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74ED7543-A0D1-4CF0-85F2-F036241AB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590" y="6500928"/>
            <a:ext cx="2714625" cy="323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5B3C74-FDD9-442E-9D3A-ABD847105761}"/>
              </a:ext>
            </a:extLst>
          </p:cNvPr>
          <p:cNvSpPr txBox="1"/>
          <p:nvPr/>
        </p:nvSpPr>
        <p:spPr>
          <a:xfrm>
            <a:off x="427662" y="4437985"/>
            <a:ext cx="7888255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latin typeface="나눔스퀘어 ExtraBold"/>
                <a:ea typeface="+mn-lt"/>
                <a:cs typeface="+mn-lt"/>
              </a:rPr>
              <a:t>READ</a:t>
            </a:r>
            <a:r>
              <a:rPr lang="en-US" altLang="ko-KR" sz="2000" b="1">
                <a:solidFill>
                  <a:srgbClr val="FF0000"/>
                </a:solidFill>
                <a:latin typeface="나눔스퀘어 ExtraBold"/>
                <a:ea typeface="+mn-lt"/>
                <a:cs typeface="+mn-lt"/>
              </a:rPr>
              <a:t> </a:t>
            </a:r>
            <a:r>
              <a:rPr lang="ko-KR" altLang="en-US" sz="2000" b="1">
                <a:solidFill>
                  <a:srgbClr val="FF0000"/>
                </a:solidFill>
                <a:latin typeface="나눔스퀘어 ExtraBold"/>
                <a:ea typeface="나눔스퀘어 ExtraBold"/>
                <a:cs typeface="+mn-lt"/>
              </a:rPr>
              <a:t>시간</a:t>
            </a:r>
            <a:r>
              <a:rPr lang="en-US" altLang="ko-KR" sz="2000" b="1">
                <a:solidFill>
                  <a:srgbClr val="FF0000"/>
                </a:solidFill>
                <a:latin typeface="나눔스퀘어 ExtraBold"/>
                <a:ea typeface="+mn-lt"/>
                <a:cs typeface="+mn-lt"/>
              </a:rPr>
              <a:t> </a:t>
            </a:r>
            <a:r>
              <a:rPr lang="ko-KR" altLang="en-US" sz="2000" b="1">
                <a:solidFill>
                  <a:srgbClr val="FF0000"/>
                </a:solidFill>
                <a:latin typeface="나눔스퀘어 ExtraBold"/>
                <a:ea typeface="나눔스퀘어 ExtraBold"/>
                <a:cs typeface="+mn-lt"/>
              </a:rPr>
              <a:t>복잡도</a:t>
            </a:r>
            <a:r>
              <a:rPr lang="en-US" sz="2000" b="1">
                <a:solidFill>
                  <a:srgbClr val="FF0000"/>
                </a:solidFill>
                <a:latin typeface="나눔스퀘어 ExtraBold"/>
                <a:ea typeface="+mn-lt"/>
                <a:cs typeface="+mn-lt"/>
              </a:rPr>
              <a:t> : O((d*u)log(d*</a:t>
            </a:r>
            <a:r>
              <a:rPr lang="en-US" altLang="ko-KR" sz="2000" b="1">
                <a:solidFill>
                  <a:srgbClr val="FF0000"/>
                </a:solidFill>
                <a:latin typeface="나눔스퀘어 ExtraBold"/>
                <a:ea typeface="+mn-lt"/>
                <a:cs typeface="+mn-lt"/>
              </a:rPr>
              <a:t>u)</a:t>
            </a:r>
            <a:endParaRPr lang="en-US" altLang="ko-KR" sz="2000" b="1">
              <a:solidFill>
                <a:srgbClr val="FF0000"/>
              </a:solidFill>
              <a:latin typeface="나눔스퀘어 ExtraBold"/>
              <a:cs typeface="Calibri"/>
            </a:endParaRPr>
          </a:p>
          <a:p>
            <a:endParaRPr lang="en-US" altLang="ko-KR" b="1">
              <a:latin typeface="나눔바른고딕"/>
              <a:ea typeface="+mn-lt"/>
              <a:cs typeface="+mn-lt"/>
            </a:endParaRPr>
          </a:p>
          <a:p>
            <a:r>
              <a:rPr lang="en-US">
                <a:latin typeface="나눔바른고딕"/>
                <a:ea typeface="+mn-lt"/>
                <a:cs typeface="+mn-lt"/>
              </a:rPr>
              <a:t>* d :</a:t>
            </a:r>
            <a:r>
              <a:rPr lang="en-US" altLang="ko-KR">
                <a:latin typeface="나눔바른고딕"/>
                <a:ea typeface="+mn-lt"/>
                <a:cs typeface="+mn-lt"/>
              </a:rPr>
              <a:t> </a:t>
            </a:r>
            <a:r>
              <a:rPr lang="ko-KR" altLang="en-US" err="1">
                <a:latin typeface="나눔바른고딕"/>
                <a:ea typeface="+mn-lt"/>
                <a:cs typeface="+mn-lt"/>
              </a:rPr>
              <a:t>팔로워</a:t>
            </a:r>
            <a:r>
              <a:rPr lang="en-US" altLang="ko-KR">
                <a:latin typeface="나눔바른고딕"/>
                <a:ea typeface="+mn-lt"/>
                <a:cs typeface="+mn-lt"/>
              </a:rPr>
              <a:t> </a:t>
            </a:r>
            <a:r>
              <a:rPr lang="ko-KR" altLang="en-US">
                <a:latin typeface="나눔바른고딕"/>
                <a:ea typeface="+mn-lt"/>
                <a:cs typeface="+mn-lt"/>
              </a:rPr>
              <a:t>노드</a:t>
            </a:r>
            <a:r>
              <a:rPr lang="en-US" altLang="ko-KR">
                <a:latin typeface="나눔바른고딕"/>
                <a:ea typeface="+mn-lt"/>
                <a:cs typeface="+mn-lt"/>
              </a:rPr>
              <a:t> </a:t>
            </a:r>
            <a:r>
              <a:rPr lang="ko-KR" altLang="en-US">
                <a:latin typeface="나눔바른고딕"/>
                <a:ea typeface="+mn-lt"/>
                <a:cs typeface="+mn-lt"/>
              </a:rPr>
              <a:t>개수</a:t>
            </a:r>
            <a:r>
              <a:rPr lang="en-US">
                <a:latin typeface="나눔바른고딕"/>
                <a:ea typeface="+mn-lt"/>
                <a:cs typeface="+mn-lt"/>
              </a:rPr>
              <a:t>, </a:t>
            </a:r>
            <a:endParaRPr lang="en-US">
              <a:latin typeface="나눔바른고딕"/>
            </a:endParaRPr>
          </a:p>
          <a:p>
            <a:r>
              <a:rPr lang="en-US">
                <a:latin typeface="나눔바른고딕"/>
                <a:ea typeface="+mn-lt"/>
                <a:cs typeface="+mn-lt"/>
              </a:rPr>
              <a:t>* u :</a:t>
            </a:r>
            <a:r>
              <a:rPr lang="en-US" altLang="ko-KR">
                <a:latin typeface="나눔바른고딕"/>
                <a:ea typeface="+mn-lt"/>
                <a:cs typeface="+mn-lt"/>
              </a:rPr>
              <a:t> </a:t>
            </a:r>
            <a:r>
              <a:rPr lang="ko-KR" altLang="en-US" err="1">
                <a:latin typeface="나눔바른고딕"/>
                <a:ea typeface="+mn-lt"/>
                <a:cs typeface="+mn-lt"/>
              </a:rPr>
              <a:t>팔로워들의</a:t>
            </a:r>
            <a:r>
              <a:rPr lang="en-US">
                <a:latin typeface="나눔바른고딕"/>
                <a:ea typeface="+mn-lt"/>
                <a:cs typeface="+mn-lt"/>
              </a:rPr>
              <a:t> post</a:t>
            </a:r>
            <a:r>
              <a:rPr lang="en-US" altLang="ko-KR">
                <a:latin typeface="나눔바른고딕"/>
                <a:ea typeface="+mn-lt"/>
                <a:cs typeface="+mn-lt"/>
              </a:rPr>
              <a:t> </a:t>
            </a:r>
            <a:r>
              <a:rPr lang="ko-KR" altLang="en-US">
                <a:latin typeface="나눔바른고딕"/>
                <a:ea typeface="+mn-lt"/>
                <a:cs typeface="+mn-lt"/>
              </a:rPr>
              <a:t>평균개수</a:t>
            </a:r>
            <a:endParaRPr lang="en-US">
              <a:latin typeface="나눔바른고딕"/>
            </a:endParaRPr>
          </a:p>
          <a:p>
            <a:endParaRPr lang="en-US" b="1">
              <a:latin typeface="나눔바른고딕"/>
              <a:ea typeface="NanumSquareOTF_ac Bold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D8FFA-CFA6-4E7B-BECC-141B620F6D48}"/>
              </a:ext>
            </a:extLst>
          </p:cNvPr>
          <p:cNvSpPr txBox="1"/>
          <p:nvPr/>
        </p:nvSpPr>
        <p:spPr>
          <a:xfrm>
            <a:off x="344028" y="2830350"/>
            <a:ext cx="78882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1) </a:t>
            </a:r>
            <a:r>
              <a:rPr lang="en-US" b="1" err="1">
                <a:ea typeface="+mn-lt"/>
                <a:cs typeface="+mn-lt"/>
              </a:rPr>
              <a:t>어떤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팔로우가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최신글</a:t>
            </a:r>
            <a:r>
              <a:rPr lang="ko-KR" altLang="en-US">
                <a:ea typeface="+mn-lt"/>
                <a:cs typeface="+mn-lt"/>
              </a:rPr>
              <a:t>을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가지고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있는지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모른다</a:t>
            </a:r>
            <a:r>
              <a:rPr lang="en-US">
                <a:ea typeface="+mn-lt"/>
                <a:cs typeface="+mn-lt"/>
              </a:rPr>
              <a:t>.</a:t>
            </a:r>
            <a:endParaRPr lang="ko-KR" alt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2)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 err="1">
                <a:ea typeface="+mn-lt"/>
                <a:cs typeface="+mn-lt"/>
              </a:rPr>
              <a:t>따라서</a:t>
            </a:r>
            <a:r>
              <a:rPr lang="en-US" altLang="ko-KR">
                <a:ea typeface="+mn-lt"/>
                <a:cs typeface="+mn-lt"/>
              </a:rPr>
              <a:t> </a:t>
            </a:r>
            <a:r>
              <a:rPr lang="ko-KR" altLang="en-US" b="1" err="1">
                <a:ea typeface="+mn-lt"/>
                <a:cs typeface="+mn-lt"/>
              </a:rPr>
              <a:t>어느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ko-KR" altLang="en-US" b="1" err="1">
                <a:ea typeface="+mn-lt"/>
                <a:cs typeface="+mn-lt"/>
              </a:rPr>
              <a:t>순서로</a:t>
            </a:r>
            <a:r>
              <a:rPr lang="en-US" altLang="ko-KR" b="1">
                <a:ea typeface="+mn-lt"/>
                <a:cs typeface="+mn-lt"/>
              </a:rPr>
              <a:t> </a:t>
            </a:r>
            <a:r>
              <a:rPr lang="ko-KR" altLang="en-US" b="1" err="1">
                <a:ea typeface="+mn-lt"/>
                <a:cs typeface="+mn-lt"/>
              </a:rPr>
              <a:t>탐색</a:t>
            </a:r>
            <a:r>
              <a:rPr lang="ko-KR" altLang="en-US" err="1">
                <a:ea typeface="+mn-lt"/>
                <a:cs typeface="+mn-lt"/>
              </a:rPr>
              <a:t>해야할지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 err="1">
                <a:ea typeface="+mn-lt"/>
                <a:cs typeface="+mn-lt"/>
              </a:rPr>
              <a:t>모른다</a:t>
            </a:r>
            <a:r>
              <a:rPr lang="en-US" altLang="ko-KR">
                <a:ea typeface="+mn-lt"/>
                <a:cs typeface="+mn-lt"/>
              </a:rPr>
              <a:t>.</a:t>
            </a:r>
            <a:endParaRPr lang="en-US"/>
          </a:p>
          <a:p>
            <a:endParaRPr lang="en-US" altLang="ko-KR" b="1">
              <a:solidFill>
                <a:srgbClr val="FF0000"/>
              </a:solidFill>
              <a:latin typeface="나눔바른고딕"/>
              <a:ea typeface="NanumSquareOTF_ac Bold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52F31-FB26-4C5A-B162-3A497449EB1B}"/>
              </a:ext>
            </a:extLst>
          </p:cNvPr>
          <p:cNvSpPr txBox="1"/>
          <p:nvPr/>
        </p:nvSpPr>
        <p:spPr>
          <a:xfrm>
            <a:off x="399784" y="1715228"/>
            <a:ext cx="788825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나눔스퀘어 ExtraBold"/>
                <a:ea typeface="+mn-lt"/>
                <a:cs typeface="+mn-lt"/>
              </a:rPr>
              <a:t>#</a:t>
            </a:r>
            <a:r>
              <a:rPr lang="en-US" altLang="ko-KR" sz="2000" b="1">
                <a:latin typeface="나눔스퀘어 ExtraBold"/>
                <a:ea typeface="+mn-lt"/>
                <a:cs typeface="+mn-lt"/>
              </a:rPr>
              <a:t> </a:t>
            </a:r>
            <a:r>
              <a:rPr lang="en-US" sz="2000" b="1">
                <a:latin typeface="나눔스퀘어 ExtraBold"/>
                <a:ea typeface="+mn-lt"/>
                <a:cs typeface="+mn-lt"/>
              </a:rPr>
              <a:t> </a:t>
            </a:r>
            <a:r>
              <a:rPr lang="ko-KR" altLang="en-US" sz="2000" b="1">
                <a:latin typeface="나눔스퀘어 ExtraBold"/>
                <a:ea typeface="+mn-lt"/>
                <a:cs typeface="+mn-lt"/>
              </a:rPr>
              <a:t>중간발표</a:t>
            </a:r>
            <a:r>
              <a:rPr lang="en-US" altLang="ko-KR" sz="2000" b="1">
                <a:latin typeface="나눔스퀘어 ExtraBold"/>
                <a:ea typeface="+mn-lt"/>
                <a:cs typeface="+mn-lt"/>
              </a:rPr>
              <a:t> </a:t>
            </a:r>
            <a:r>
              <a:rPr lang="ko-KR" altLang="en-US" sz="2000" b="1">
                <a:latin typeface="나눔스퀘어 ExtraBold"/>
                <a:ea typeface="+mn-lt"/>
                <a:cs typeface="+mn-lt"/>
              </a:rPr>
              <a:t>이전의</a:t>
            </a:r>
            <a:r>
              <a:rPr lang="en-US" altLang="ko-KR" sz="2000" b="1">
                <a:latin typeface="나눔스퀘어 ExtraBold"/>
                <a:ea typeface="+mn-lt"/>
                <a:cs typeface="+mn-lt"/>
              </a:rPr>
              <a:t> </a:t>
            </a:r>
            <a:r>
              <a:rPr lang="ko-KR" altLang="en-US" sz="2000" b="1">
                <a:latin typeface="나눔스퀘어 ExtraBold"/>
                <a:ea typeface="+mn-lt"/>
                <a:cs typeface="+mn-lt"/>
              </a:rPr>
              <a:t>기존</a:t>
            </a:r>
            <a:r>
              <a:rPr lang="en-US" altLang="ko-KR" sz="2000" b="1">
                <a:latin typeface="나눔스퀘어 ExtraBold"/>
                <a:ea typeface="+mn-lt"/>
                <a:cs typeface="+mn-lt"/>
              </a:rPr>
              <a:t> </a:t>
            </a:r>
            <a:r>
              <a:rPr lang="ko-KR" altLang="en-US" sz="2000" b="1">
                <a:latin typeface="나눔스퀘어 ExtraBold"/>
                <a:ea typeface="+mn-lt"/>
                <a:cs typeface="+mn-lt"/>
              </a:rPr>
              <a:t>모델</a:t>
            </a:r>
            <a:r>
              <a:rPr lang="en-US" altLang="ko-KR" sz="2000" b="1">
                <a:latin typeface="나눔스퀘어 ExtraBold"/>
                <a:ea typeface="+mn-lt"/>
                <a:cs typeface="+mn-lt"/>
              </a:rPr>
              <a:t> </a:t>
            </a:r>
            <a:r>
              <a:rPr lang="en-US" sz="2000" b="1" err="1">
                <a:latin typeface="나눔스퀘어 ExtraBold"/>
                <a:ea typeface="+mn-lt"/>
                <a:cs typeface="+mn-lt"/>
              </a:rPr>
              <a:t>문제점</a:t>
            </a:r>
            <a:endParaRPr lang="ko-KR" altLang="en-US" sz="2000">
              <a:latin typeface="나눔스퀘어 ExtraBold"/>
              <a:ea typeface="맑은 고딕"/>
            </a:endParaRPr>
          </a:p>
          <a:p>
            <a:endParaRPr lang="en-US" sz="2000">
              <a:solidFill>
                <a:srgbClr val="000000"/>
              </a:solidFill>
              <a:latin typeface="나눔스퀘어 ExtraBold"/>
              <a:ea typeface="NanumSquareOTF_ac Bold"/>
              <a:cs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8133A4D-EE20-4E8F-9F63-6AFC3811DC22}"/>
              </a:ext>
            </a:extLst>
          </p:cNvPr>
          <p:cNvSpPr txBox="1"/>
          <p:nvPr/>
        </p:nvSpPr>
        <p:spPr>
          <a:xfrm>
            <a:off x="106188" y="179387"/>
            <a:ext cx="3878671" cy="50400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NanumSquareOTF_ac Bold" panose="020B0600000101010101" pitchFamily="34" charset="-127"/>
                <a:ea typeface="NanumSquareOTF_ac Bold"/>
              </a:rPr>
              <a:t>✔️ </a:t>
            </a:r>
            <a:r>
              <a:rPr lang="en-US" altLang="ko-KR" sz="1600" b="1">
                <a:latin typeface="NanumSquareOTF_ac Bold" panose="020B0600000101010101" pitchFamily="34" charset="-127"/>
                <a:ea typeface="NanumSquareOTF_ac Bold"/>
              </a:rPr>
              <a:t>Feed Server (</a:t>
            </a:r>
            <a:r>
              <a:rPr lang="en-US" altLang="ko-KR" sz="1600" b="1" err="1">
                <a:latin typeface="NanumSquareOTF_ac Bold" panose="020B0600000101010101" pitchFamily="34" charset="-127"/>
                <a:ea typeface="NanumSquareOTF_ac Bold"/>
              </a:rPr>
              <a:t>홈피드</a:t>
            </a:r>
            <a:r>
              <a:rPr lang="en-US" altLang="ko-KR" sz="1600" b="1">
                <a:latin typeface="NanumSquareOTF_ac Bold" panose="020B0600000101010101" pitchFamily="34" charset="-127"/>
                <a:ea typeface="NanumSquareOTF_ac Bold"/>
              </a:rPr>
              <a:t>) - </a:t>
            </a:r>
            <a:r>
              <a:rPr lang="en-US" altLang="ko-KR" sz="1600" b="1" err="1">
                <a:latin typeface="NanumSquareOTF_ac Bold" panose="020B0600000101010101" pitchFamily="34" charset="-127"/>
                <a:ea typeface="NanumSquareOTF_ac Bold"/>
              </a:rPr>
              <a:t>김현수</a:t>
            </a:r>
            <a:endParaRPr lang="ko-KR" altLang="en-US" sz="1600" b="1" err="1">
              <a:latin typeface="NanumSquareOTF_ac Bold" panose="020B0600000101010101" pitchFamily="34" charset="-127"/>
              <a:ea typeface="NanumSquareOTF_ac Bold"/>
            </a:endParaRPr>
          </a:p>
        </p:txBody>
      </p:sp>
    </p:spTree>
    <p:extLst>
      <p:ext uri="{BB962C8B-B14F-4D97-AF65-F5344CB8AC3E}">
        <p14:creationId xmlns:p14="http://schemas.microsoft.com/office/powerpoint/2010/main" val="1637732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F1CBB73F-DEA4-4C55-BB7E-B310F9EF5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178" y="1783711"/>
            <a:ext cx="8040576" cy="4804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333043-892C-4081-8AF3-FE8935EB24E7}"/>
              </a:ext>
            </a:extLst>
          </p:cNvPr>
          <p:cNvSpPr txBox="1"/>
          <p:nvPr/>
        </p:nvSpPr>
        <p:spPr>
          <a:xfrm>
            <a:off x="459975" y="1204957"/>
            <a:ext cx="788825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>
                <a:latin typeface="나눔바른고딕"/>
                <a:ea typeface="NanumSquareOTF_ac Bold"/>
                <a:cs typeface="Calibri"/>
              </a:rPr>
              <a:t>#  </a:t>
            </a:r>
            <a:r>
              <a:rPr lang="ko-KR" altLang="en-US" sz="2400" b="1">
                <a:latin typeface="나눔바른고딕"/>
                <a:ea typeface="NanumSquareOTF_ac Bold"/>
                <a:cs typeface="Calibri"/>
              </a:rPr>
              <a:t>기존모델 개선</a:t>
            </a:r>
            <a:endParaRPr lang="en-US" altLang="ko-KR" sz="2400" b="1">
              <a:latin typeface="나눔바른고딕"/>
              <a:ea typeface="NanumSquareOTF_ac Bold"/>
              <a:cs typeface="Calibri"/>
            </a:endParaRPr>
          </a:p>
          <a:p>
            <a:endParaRPr lang="en-US" b="1">
              <a:ea typeface="+mn-lt"/>
              <a:cs typeface="+mn-lt"/>
            </a:endParaRPr>
          </a:p>
          <a:p>
            <a:endParaRPr lang="en-US">
              <a:cs typeface="Calibri"/>
            </a:endParaRPr>
          </a:p>
          <a:p>
            <a:endParaRPr lang="en-US" altLang="ko-KR" b="1">
              <a:latin typeface="나눔바른고딕"/>
              <a:ea typeface="NanumSquareOTF_ac Bold"/>
              <a:cs typeface="Calibri"/>
            </a:endParaRPr>
          </a:p>
          <a:p>
            <a:endParaRPr lang="en-US" altLang="ko-KR" b="1">
              <a:latin typeface="나눔바른고딕"/>
              <a:ea typeface="NanumSquareOTF_ac Bold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6A3B8-A94E-4BF9-BE3D-4B32ECA15DE3}"/>
              </a:ext>
            </a:extLst>
          </p:cNvPr>
          <p:cNvSpPr txBox="1"/>
          <p:nvPr/>
        </p:nvSpPr>
        <p:spPr>
          <a:xfrm>
            <a:off x="9018473" y="6540061"/>
            <a:ext cx="788825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>
                <a:latin typeface="나눔바른고딕"/>
                <a:ea typeface="NanumSquareOTF_ac Bold"/>
                <a:cs typeface="Calibri"/>
              </a:rPr>
              <a:t>* </a:t>
            </a:r>
            <a:r>
              <a:rPr lang="en-US" altLang="ko-KR" sz="1200" err="1">
                <a:latin typeface="나눔바른고딕"/>
                <a:ea typeface="NanumSquareOTF_ac Bold"/>
                <a:cs typeface="Calibri"/>
              </a:rPr>
              <a:t>명확성을</a:t>
            </a:r>
            <a:r>
              <a:rPr lang="en-US" altLang="ko-KR" sz="1200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err="1">
                <a:latin typeface="나눔바른고딕"/>
                <a:ea typeface="NanumSquareOTF_ac Bold"/>
                <a:cs typeface="Calibri"/>
              </a:rPr>
              <a:t>위하여</a:t>
            </a:r>
            <a:r>
              <a:rPr lang="en-US" altLang="ko-KR" sz="1200">
                <a:latin typeface="나눔바른고딕"/>
                <a:ea typeface="NanumSquareOTF_ac Bold"/>
                <a:cs typeface="Calibri"/>
              </a:rPr>
              <a:t> </a:t>
            </a:r>
            <a:r>
              <a:rPr lang="en-US" altLang="ko-KR" sz="1200" err="1">
                <a:latin typeface="나눔바른고딕"/>
                <a:ea typeface="NanumSquareOTF_ac Bold"/>
                <a:cs typeface="Calibri"/>
              </a:rPr>
              <a:t>관련된</a:t>
            </a:r>
            <a:r>
              <a:rPr lang="en-US" altLang="ko-KR" sz="1200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err="1">
                <a:latin typeface="나눔바른고딕"/>
                <a:ea typeface="NanumSquareOTF_ac Bold"/>
                <a:cs typeface="Calibri"/>
              </a:rPr>
              <a:t>노드</a:t>
            </a:r>
            <a:r>
              <a:rPr lang="en-US" altLang="ko-KR" sz="1200">
                <a:latin typeface="나눔바른고딕"/>
                <a:ea typeface="NanumSquareOTF_ac Bold"/>
                <a:cs typeface="Calibri"/>
              </a:rPr>
              <a:t>, </a:t>
            </a:r>
            <a:r>
              <a:rPr lang="en-US" altLang="ko-KR" sz="1200" err="1">
                <a:latin typeface="나눔바른고딕"/>
                <a:ea typeface="NanumSquareOTF_ac Bold"/>
                <a:cs typeface="Calibri"/>
              </a:rPr>
              <a:t>관계선만</a:t>
            </a:r>
            <a:r>
              <a:rPr lang="en-US" altLang="ko-KR" sz="1200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200" err="1">
                <a:latin typeface="나눔바른고딕"/>
                <a:ea typeface="NanumSquareOTF_ac Bold"/>
                <a:cs typeface="Calibri"/>
              </a:rPr>
              <a:t>제시</a:t>
            </a:r>
            <a:endParaRPr lang="ko-KR" altLang="en-US" sz="1200"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BABBDF-3368-4273-817B-A02E758C77C6}"/>
              </a:ext>
            </a:extLst>
          </p:cNvPr>
          <p:cNvSpPr txBox="1"/>
          <p:nvPr/>
        </p:nvSpPr>
        <p:spPr>
          <a:xfrm>
            <a:off x="417270" y="5231410"/>
            <a:ext cx="7131277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solidFill>
                  <a:srgbClr val="FF0000"/>
                </a:solidFill>
                <a:latin typeface="나눔바른고딕"/>
                <a:ea typeface="+mn-lt"/>
                <a:cs typeface="+mn-lt"/>
              </a:rPr>
              <a:t>READ </a:t>
            </a:r>
            <a:r>
              <a:rPr lang="en-US" sz="2200" b="1" err="1">
                <a:solidFill>
                  <a:srgbClr val="FF0000"/>
                </a:solidFill>
                <a:latin typeface="나눔바른고딕"/>
                <a:ea typeface="+mn-lt"/>
                <a:cs typeface="+mn-lt"/>
              </a:rPr>
              <a:t>시간복잡도</a:t>
            </a:r>
            <a:r>
              <a:rPr lang="en-US" sz="2200" b="1">
                <a:solidFill>
                  <a:srgbClr val="FF0000"/>
                </a:solidFill>
                <a:latin typeface="나눔바른고딕"/>
                <a:ea typeface="+mn-lt"/>
                <a:cs typeface="+mn-lt"/>
              </a:rPr>
              <a:t> : O((k)log(k))</a:t>
            </a:r>
            <a:endParaRPr lang="en-US" altLang="ko-KR" sz="2200" b="1">
              <a:solidFill>
                <a:srgbClr val="FF0000"/>
              </a:solidFill>
              <a:latin typeface="나눔바른고딕"/>
              <a:ea typeface="+mn-lt"/>
              <a:cs typeface="+mn-lt"/>
            </a:endParaRPr>
          </a:p>
          <a:p>
            <a:endParaRPr lang="en-US" sz="1400">
              <a:latin typeface="나눔바른고딕"/>
              <a:ea typeface="+mn-lt"/>
              <a:cs typeface="+mn-lt"/>
            </a:endParaRPr>
          </a:p>
          <a:p>
            <a:r>
              <a:rPr lang="en-US" sz="1400">
                <a:latin typeface="나눔바른고딕"/>
                <a:ea typeface="+mn-lt"/>
                <a:cs typeface="+mn-lt"/>
              </a:rPr>
              <a:t>* k : </a:t>
            </a:r>
            <a:r>
              <a:rPr lang="ko-KR" altLang="en-US" sz="1400">
                <a:latin typeface="나눔바른고딕"/>
                <a:ea typeface="+mn-lt"/>
                <a:cs typeface="+mn-lt"/>
              </a:rPr>
              <a:t>검색하고자하는</a:t>
            </a:r>
            <a:r>
              <a:rPr lang="en-US" altLang="ko-KR" sz="1400">
                <a:latin typeface="나눔바른고딕"/>
                <a:ea typeface="+mn-lt"/>
                <a:cs typeface="+mn-lt"/>
              </a:rPr>
              <a:t> </a:t>
            </a:r>
            <a:r>
              <a:rPr lang="ko-KR" altLang="en-US" sz="1400">
                <a:latin typeface="나눔바른고딕"/>
                <a:ea typeface="+mn-lt"/>
                <a:cs typeface="+mn-lt"/>
              </a:rPr>
              <a:t>피드</a:t>
            </a:r>
            <a:r>
              <a:rPr lang="en-US" altLang="ko-KR" sz="1400">
                <a:latin typeface="나눔바른고딕"/>
                <a:ea typeface="+mn-lt"/>
                <a:cs typeface="+mn-lt"/>
              </a:rPr>
              <a:t> </a:t>
            </a:r>
            <a:r>
              <a:rPr lang="ko-KR" altLang="en-US" sz="1400">
                <a:latin typeface="나눔바른고딕"/>
                <a:ea typeface="+mn-lt"/>
                <a:cs typeface="+mn-lt"/>
              </a:rPr>
              <a:t>길이</a:t>
            </a:r>
            <a:endParaRPr lang="en-US" altLang="ko-KR" sz="1400">
              <a:latin typeface="나눔바른고딕"/>
              <a:ea typeface="+mn-lt"/>
              <a:cs typeface="+mn-lt"/>
            </a:endParaRPr>
          </a:p>
          <a:p>
            <a:endParaRPr lang="en-US" altLang="ko-KR" sz="2600" b="1">
              <a:latin typeface="나눔바른고딕"/>
              <a:ea typeface="NanumSquareOTF_ac Bold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67230-4CF3-4FF3-A5F6-355C61B59A32}"/>
              </a:ext>
            </a:extLst>
          </p:cNvPr>
          <p:cNvSpPr txBox="1"/>
          <p:nvPr/>
        </p:nvSpPr>
        <p:spPr>
          <a:xfrm>
            <a:off x="417270" y="3879234"/>
            <a:ext cx="71312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바른고딕"/>
                <a:ea typeface="+mn-lt"/>
                <a:cs typeface="+mn-lt"/>
              </a:rPr>
              <a:t>각</a:t>
            </a:r>
            <a:r>
              <a:rPr lang="en-US" altLang="ko-KR">
                <a:latin typeface="나눔바른고딕"/>
                <a:ea typeface="+mn-lt"/>
                <a:cs typeface="+mn-lt"/>
              </a:rPr>
              <a:t> </a:t>
            </a:r>
            <a:r>
              <a:rPr lang="ko-KR" altLang="en-US">
                <a:latin typeface="나눔바른고딕"/>
                <a:ea typeface="+mn-lt"/>
                <a:cs typeface="+mn-lt"/>
              </a:rPr>
              <a:t>팔로우들을</a:t>
            </a:r>
            <a:r>
              <a:rPr lang="en-US">
                <a:latin typeface="나눔바른고딕"/>
                <a:ea typeface="+mn-lt"/>
                <a:cs typeface="+mn-lt"/>
              </a:rPr>
              <a:t> </a:t>
            </a:r>
            <a:r>
              <a:rPr lang="en-US" b="1">
                <a:solidFill>
                  <a:srgbClr val="FF0000"/>
                </a:solidFill>
                <a:latin typeface="나눔바른고딕"/>
                <a:ea typeface="+mn-lt"/>
                <a:cs typeface="+mn-lt"/>
              </a:rPr>
              <a:t>‘Linked list’</a:t>
            </a:r>
            <a:r>
              <a:rPr lang="en-US" altLang="ko-KR" b="1">
                <a:latin typeface="나눔바른고딕"/>
                <a:ea typeface="+mn-lt"/>
                <a:cs typeface="+mn-lt"/>
              </a:rPr>
              <a:t> </a:t>
            </a:r>
            <a:r>
              <a:rPr lang="ko-KR" altLang="en-US">
                <a:latin typeface="나눔바른고딕"/>
                <a:ea typeface="+mn-lt"/>
                <a:cs typeface="+mn-lt"/>
              </a:rPr>
              <a:t>형식으로</a:t>
            </a:r>
            <a:r>
              <a:rPr lang="en-US" altLang="ko-KR">
                <a:latin typeface="나눔바른고딕"/>
                <a:ea typeface="+mn-lt"/>
                <a:cs typeface="+mn-lt"/>
              </a:rPr>
              <a:t> </a:t>
            </a:r>
            <a:r>
              <a:rPr lang="ko-KR" altLang="en-US">
                <a:latin typeface="나눔바른고딕"/>
                <a:ea typeface="+mn-lt"/>
                <a:cs typeface="+mn-lt"/>
              </a:rPr>
              <a:t>유지</a:t>
            </a:r>
            <a:endParaRPr lang="ko-KR" altLang="en-US">
              <a:latin typeface="나눔바른고딕"/>
              <a:ea typeface="맑은 고딕"/>
              <a:cs typeface="Calibri"/>
            </a:endParaRPr>
          </a:p>
          <a:p>
            <a:endParaRPr lang="ko-KR" altLang="en-US">
              <a:latin typeface="나눔바른고딕"/>
              <a:ea typeface="+mn-lt"/>
              <a:cs typeface="+mn-lt"/>
            </a:endParaRPr>
          </a:p>
          <a:p>
            <a:r>
              <a:rPr lang="en-US">
                <a:latin typeface="나눔바른고딕"/>
                <a:ea typeface="+mn-lt"/>
                <a:cs typeface="+mn-lt"/>
              </a:rPr>
              <a:t>•</a:t>
            </a:r>
            <a:r>
              <a:rPr lang="ko-KR" altLang="en-US">
                <a:latin typeface="나눔바른고딕"/>
                <a:ea typeface="+mn-lt"/>
                <a:cs typeface="+mn-lt"/>
              </a:rPr>
              <a:t>정렬</a:t>
            </a:r>
            <a:r>
              <a:rPr lang="en-US" altLang="ko-KR">
                <a:latin typeface="나눔바른고딕"/>
                <a:ea typeface="+mn-lt"/>
                <a:cs typeface="+mn-lt"/>
              </a:rPr>
              <a:t> </a:t>
            </a:r>
            <a:r>
              <a:rPr lang="ko-KR" altLang="en-US">
                <a:latin typeface="나눔바른고딕"/>
                <a:ea typeface="+mn-lt"/>
                <a:cs typeface="+mn-lt"/>
              </a:rPr>
              <a:t>기준점</a:t>
            </a:r>
            <a:r>
              <a:rPr lang="en-US">
                <a:latin typeface="나눔바른고딕"/>
                <a:ea typeface="+mn-lt"/>
                <a:cs typeface="+mn-lt"/>
              </a:rPr>
              <a:t> : </a:t>
            </a:r>
            <a:r>
              <a:rPr lang="ko-KR" altLang="en-US">
                <a:latin typeface="나눔바른고딕"/>
                <a:ea typeface="+mn-lt"/>
                <a:cs typeface="+mn-lt"/>
              </a:rPr>
              <a:t>가장</a:t>
            </a:r>
            <a:r>
              <a:rPr lang="en-US" altLang="ko-KR">
                <a:latin typeface="나눔바른고딕"/>
                <a:ea typeface="+mn-lt"/>
                <a:cs typeface="+mn-lt"/>
              </a:rPr>
              <a:t> </a:t>
            </a:r>
            <a:r>
              <a:rPr lang="ko-KR" altLang="en-US">
                <a:latin typeface="나눔바른고딕"/>
                <a:ea typeface="+mn-lt"/>
                <a:cs typeface="+mn-lt"/>
              </a:rPr>
              <a:t>최근</a:t>
            </a:r>
            <a:r>
              <a:rPr lang="en-US" altLang="ko-KR">
                <a:latin typeface="나눔바른고딕"/>
                <a:ea typeface="+mn-lt"/>
                <a:cs typeface="+mn-lt"/>
              </a:rPr>
              <a:t> </a:t>
            </a:r>
            <a:r>
              <a:rPr lang="ko-KR" altLang="en-US">
                <a:latin typeface="나눔바른고딕"/>
                <a:ea typeface="+mn-lt"/>
                <a:cs typeface="+mn-lt"/>
              </a:rPr>
              <a:t>생성된</a:t>
            </a:r>
            <a:r>
              <a:rPr lang="en-US" altLang="ko-KR">
                <a:latin typeface="나눔바른고딕"/>
                <a:ea typeface="+mn-lt"/>
                <a:cs typeface="+mn-lt"/>
              </a:rPr>
              <a:t> </a:t>
            </a:r>
            <a:r>
              <a:rPr lang="ko-KR" altLang="en-US">
                <a:latin typeface="나눔바른고딕"/>
                <a:ea typeface="+mn-lt"/>
                <a:cs typeface="+mn-lt"/>
              </a:rPr>
              <a:t>포스트</a:t>
            </a:r>
            <a:r>
              <a:rPr lang="en-US" altLang="ko-KR">
                <a:latin typeface="나눔바른고딕"/>
                <a:ea typeface="+mn-lt"/>
                <a:cs typeface="+mn-lt"/>
              </a:rPr>
              <a:t> </a:t>
            </a:r>
            <a:r>
              <a:rPr lang="en-US" err="1">
                <a:latin typeface="나눔바른고딕"/>
                <a:ea typeface="+mn-lt"/>
                <a:cs typeface="+mn-lt"/>
              </a:rPr>
              <a:t>시간</a:t>
            </a:r>
            <a:r>
              <a:rPr lang="en-US" altLang="ko-KR">
                <a:latin typeface="나눔바른고딕"/>
                <a:ea typeface="+mn-lt"/>
                <a:cs typeface="+mn-lt"/>
              </a:rPr>
              <a:t> </a:t>
            </a:r>
            <a:r>
              <a:rPr lang="ko-KR" altLang="en-US">
                <a:latin typeface="나눔바른고딕"/>
                <a:ea typeface="+mn-lt"/>
                <a:cs typeface="+mn-lt"/>
              </a:rPr>
              <a:t>내림차순</a:t>
            </a:r>
            <a:endParaRPr lang="en-US">
              <a:latin typeface="나눔바른고딕"/>
            </a:endParaRPr>
          </a:p>
          <a:p>
            <a:endParaRPr lang="en-US" b="1">
              <a:solidFill>
                <a:srgbClr val="FF0000"/>
              </a:solidFill>
              <a:latin typeface="나눔바른고딕"/>
              <a:ea typeface="NanumSquareOTF_ac Bold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010650-4616-4486-9370-DDE7E72861F4}"/>
              </a:ext>
            </a:extLst>
          </p:cNvPr>
          <p:cNvSpPr txBox="1"/>
          <p:nvPr/>
        </p:nvSpPr>
        <p:spPr>
          <a:xfrm>
            <a:off x="417270" y="2220763"/>
            <a:ext cx="713127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err="1">
                <a:latin typeface="나눔바른고딕"/>
                <a:ea typeface="+mn-lt"/>
                <a:cs typeface="+mn-lt"/>
              </a:rPr>
              <a:t>READ</a:t>
            </a:r>
            <a:r>
              <a:rPr lang="ko-KR" altLang="en-US" b="1" err="1">
                <a:latin typeface="나눔바른고딕"/>
                <a:ea typeface="+mn-lt"/>
                <a:cs typeface="+mn-lt"/>
              </a:rPr>
              <a:t>가</a:t>
            </a:r>
            <a:r>
              <a:rPr lang="ko-KR" altLang="en-US" b="1">
                <a:latin typeface="나눔바른고딕"/>
                <a:ea typeface="+mn-lt"/>
                <a:cs typeface="+mn-lt"/>
              </a:rPr>
              <a:t> 많다는</a:t>
            </a:r>
            <a:r>
              <a:rPr lang="ko-KR" b="1">
                <a:latin typeface="나눔바른고딕"/>
                <a:ea typeface="+mn-lt"/>
                <a:cs typeface="+mn-lt"/>
              </a:rPr>
              <a:t> 특징</a:t>
            </a:r>
            <a:r>
              <a:rPr lang="ko-KR">
                <a:latin typeface="나눔바른고딕"/>
                <a:ea typeface="+mn-lt"/>
                <a:cs typeface="+mn-lt"/>
              </a:rPr>
              <a:t>을</a:t>
            </a:r>
            <a:r>
              <a:rPr lang="ko-KR" altLang="en-US">
                <a:latin typeface="나눔바른고딕"/>
                <a:ea typeface="+mn-lt"/>
                <a:cs typeface="+mn-lt"/>
              </a:rPr>
              <a:t> </a:t>
            </a:r>
            <a:r>
              <a:rPr lang="ko-KR">
                <a:latin typeface="나눔바른고딕"/>
                <a:ea typeface="+mn-lt"/>
                <a:cs typeface="+mn-lt"/>
              </a:rPr>
              <a:t>활용하여</a:t>
            </a:r>
            <a:endParaRPr lang="ko-KR">
              <a:latin typeface="나눔바른고딕"/>
              <a:cs typeface="Calibri"/>
            </a:endParaRPr>
          </a:p>
          <a:p>
            <a:endParaRPr lang="ko-KR" altLang="en-US">
              <a:latin typeface="나눔바른고딕"/>
              <a:ea typeface="+mn-lt"/>
              <a:cs typeface="+mn-lt"/>
            </a:endParaRPr>
          </a:p>
          <a:p>
            <a:r>
              <a:rPr lang="ko-KR" b="1">
                <a:latin typeface="나눔바른고딕"/>
                <a:ea typeface="+mn-lt"/>
                <a:cs typeface="+mn-lt"/>
              </a:rPr>
              <a:t> WRITE 성능을 감소</a:t>
            </a:r>
            <a:r>
              <a:rPr lang="ko-KR">
                <a:latin typeface="나눔바른고딕"/>
                <a:ea typeface="+mn-lt"/>
                <a:cs typeface="+mn-lt"/>
              </a:rPr>
              <a:t>시키더라도</a:t>
            </a:r>
            <a:r>
              <a:rPr lang="ko-KR" altLang="en-US">
                <a:latin typeface="나눔바른고딕"/>
                <a:ea typeface="+mn-lt"/>
                <a:cs typeface="+mn-lt"/>
              </a:rPr>
              <a:t> </a:t>
            </a:r>
            <a:endParaRPr lang="ko-KR">
              <a:latin typeface="나눔바른고딕"/>
            </a:endParaRPr>
          </a:p>
          <a:p>
            <a:r>
              <a:rPr lang="en-US" altLang="ko-KR" b="1">
                <a:latin typeface="나눔바른고딕"/>
                <a:ea typeface="+mn-lt"/>
                <a:cs typeface="+mn-lt"/>
              </a:rPr>
              <a:t>READ</a:t>
            </a:r>
            <a:r>
              <a:rPr lang="ko-KR" altLang="en-US" b="1">
                <a:latin typeface="나눔바른고딕"/>
                <a:ea typeface="+mn-lt"/>
                <a:cs typeface="+mn-lt"/>
              </a:rPr>
              <a:t>성능</a:t>
            </a:r>
            <a:r>
              <a:rPr lang="ko-KR" b="1">
                <a:latin typeface="나눔바른고딕"/>
                <a:ea typeface="+mn-lt"/>
                <a:cs typeface="+mn-lt"/>
              </a:rPr>
              <a:t> 극대화</a:t>
            </a:r>
            <a:endParaRPr lang="en-US">
              <a:latin typeface="나눔바른고딕"/>
            </a:endParaRPr>
          </a:p>
          <a:p>
            <a:endParaRPr lang="ko-KR" altLang="en-US">
              <a:solidFill>
                <a:srgbClr val="000000"/>
              </a:solidFill>
              <a:latin typeface="나눔바른고딕"/>
              <a:ea typeface="NanumSquareOTF_ac Bold"/>
              <a:cs typeface="Calibri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6ECBAF2-3FDF-491D-9D1A-4759D0D58B18}"/>
              </a:ext>
            </a:extLst>
          </p:cNvPr>
          <p:cNvSpPr txBox="1"/>
          <p:nvPr/>
        </p:nvSpPr>
        <p:spPr>
          <a:xfrm>
            <a:off x="106188" y="179387"/>
            <a:ext cx="3878671" cy="50400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NanumSquareOTF_ac Bold" panose="020B0600000101010101" pitchFamily="34" charset="-127"/>
                <a:ea typeface="NanumSquareOTF_ac Bold"/>
              </a:rPr>
              <a:t>✔️ </a:t>
            </a:r>
            <a:r>
              <a:rPr lang="en-US" altLang="ko-KR" sz="1600" b="1">
                <a:latin typeface="NanumSquareOTF_ac Bold" panose="020B0600000101010101" pitchFamily="34" charset="-127"/>
                <a:ea typeface="NanumSquareOTF_ac Bold"/>
              </a:rPr>
              <a:t>Feed Server (</a:t>
            </a:r>
            <a:r>
              <a:rPr lang="en-US" altLang="ko-KR" sz="1600" b="1" err="1">
                <a:latin typeface="NanumSquareOTF_ac Bold" panose="020B0600000101010101" pitchFamily="34" charset="-127"/>
                <a:ea typeface="NanumSquareOTF_ac Bold"/>
              </a:rPr>
              <a:t>홈피드</a:t>
            </a:r>
            <a:r>
              <a:rPr lang="en-US" altLang="ko-KR" sz="1600" b="1">
                <a:latin typeface="NanumSquareOTF_ac Bold" panose="020B0600000101010101" pitchFamily="34" charset="-127"/>
                <a:ea typeface="NanumSquareOTF_ac Bold"/>
              </a:rPr>
              <a:t>) - </a:t>
            </a:r>
            <a:r>
              <a:rPr lang="en-US" altLang="ko-KR" sz="1600" b="1" err="1">
                <a:latin typeface="NanumSquareOTF_ac Bold" panose="020B0600000101010101" pitchFamily="34" charset="-127"/>
                <a:ea typeface="NanumSquareOTF_ac Bold"/>
              </a:rPr>
              <a:t>김현수</a:t>
            </a:r>
            <a:endParaRPr lang="ko-KR" altLang="en-US" sz="1600" b="1" err="1">
              <a:latin typeface="NanumSquareOTF_ac Bold" panose="020B0600000101010101" pitchFamily="34" charset="-127"/>
              <a:ea typeface="NanumSquareOTF_ac Bold"/>
            </a:endParaRPr>
          </a:p>
        </p:txBody>
      </p:sp>
    </p:spTree>
    <p:extLst>
      <p:ext uri="{BB962C8B-B14F-4D97-AF65-F5344CB8AC3E}">
        <p14:creationId xmlns:p14="http://schemas.microsoft.com/office/powerpoint/2010/main" val="1727470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A7A0EB-1C8B-1C47-9608-D181B7C55062}"/>
              </a:ext>
            </a:extLst>
          </p:cNvPr>
          <p:cNvSpPr txBox="1"/>
          <p:nvPr/>
        </p:nvSpPr>
        <p:spPr>
          <a:xfrm>
            <a:off x="254398" y="5300887"/>
            <a:ext cx="768420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sz="1600" b="1">
              <a:ea typeface="NanumSquareOTF_ac Bold"/>
              <a:cs typeface="Calibri"/>
            </a:endParaRPr>
          </a:p>
          <a:p>
            <a:endParaRPr lang="en-US" altLang="ko-KR" sz="1600" b="1">
              <a:ea typeface="NanumSquareOTF_ac Bold"/>
              <a:cs typeface="Calibri"/>
            </a:endParaRPr>
          </a:p>
          <a:p>
            <a:endParaRPr lang="en-US" altLang="ko-KR" sz="1600">
              <a:ea typeface="NanumSquareOTF_ac Bold"/>
              <a:cs typeface="+mn-lt"/>
            </a:endParaRPr>
          </a:p>
          <a:p>
            <a:endParaRPr lang="en-US" altLang="ko-KR" sz="1600">
              <a:ea typeface="NanumSquareOTF_ac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A8AB2-BAFC-4C0C-867D-138D4116018D}"/>
              </a:ext>
            </a:extLst>
          </p:cNvPr>
          <p:cNvSpPr txBox="1"/>
          <p:nvPr/>
        </p:nvSpPr>
        <p:spPr>
          <a:xfrm>
            <a:off x="423767" y="1014360"/>
            <a:ext cx="3533312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latin typeface="나눔스퀘어 ExtraBold"/>
                <a:ea typeface="+mn-lt"/>
                <a:cs typeface="+mn-lt"/>
              </a:rPr>
              <a:t>#성능 </a:t>
            </a:r>
            <a:r>
              <a:rPr lang="en-US" altLang="ko-KR" b="1" err="1">
                <a:latin typeface="나눔스퀘어 ExtraBold"/>
                <a:ea typeface="+mn-lt"/>
                <a:cs typeface="+mn-lt"/>
              </a:rPr>
              <a:t>테스트</a:t>
            </a:r>
            <a:r>
              <a:rPr lang="en-US" altLang="ko-KR" b="1">
                <a:latin typeface="나눔스퀘어 ExtraBold"/>
                <a:ea typeface="+mn-lt"/>
                <a:cs typeface="+mn-lt"/>
              </a:rPr>
              <a:t> (</a:t>
            </a:r>
            <a:r>
              <a:rPr lang="en-US" altLang="ko-KR" b="1" err="1">
                <a:latin typeface="나눔스퀘어 ExtraBold"/>
                <a:ea typeface="+mn-lt"/>
                <a:cs typeface="+mn-lt"/>
              </a:rPr>
              <a:t>nGrinder</a:t>
            </a:r>
            <a:r>
              <a:rPr lang="en-US" altLang="ko-KR" b="1">
                <a:latin typeface="나눔스퀘어 ExtraBold"/>
                <a:ea typeface="+mn-lt"/>
                <a:cs typeface="+mn-lt"/>
              </a:rPr>
              <a:t>)</a:t>
            </a:r>
          </a:p>
          <a:p>
            <a:r>
              <a:rPr lang="en-US" altLang="ko-KR" sz="2600" b="1">
                <a:solidFill>
                  <a:srgbClr val="FF0000"/>
                </a:solidFill>
                <a:latin typeface="나눔스퀘어 ExtraBold"/>
                <a:ea typeface="+mn-lt"/>
                <a:cs typeface="+mn-lt"/>
              </a:rPr>
              <a:t>TPS : 230  </a:t>
            </a:r>
            <a:r>
              <a:rPr lang="en-US" sz="2600">
                <a:solidFill>
                  <a:srgbClr val="FF0000"/>
                </a:solidFill>
                <a:ea typeface="+mn-lt"/>
                <a:cs typeface="+mn-lt"/>
              </a:rPr>
              <a:t>→</a:t>
            </a:r>
            <a:r>
              <a:rPr lang="en-US" altLang="ko-KR" sz="2600" b="1">
                <a:solidFill>
                  <a:srgbClr val="FF0000"/>
                </a:solidFill>
                <a:latin typeface="나눔스퀘어 ExtraBold"/>
                <a:ea typeface="+mn-lt"/>
                <a:cs typeface="+mn-lt"/>
              </a:rPr>
              <a:t>  581</a:t>
            </a:r>
            <a:endParaRPr lang="ko-KR" altLang="ko-KR">
              <a:solidFill>
                <a:srgbClr val="FF0000"/>
              </a:solidFill>
              <a:latin typeface="나눔스퀘어 ExtraBold"/>
              <a:ea typeface="맑은 고딕"/>
            </a:endParaRPr>
          </a:p>
          <a:p>
            <a:endParaRPr lang="en-US" altLang="ko-KR" sz="1600" b="1">
              <a:latin typeface="나눔스퀘어 ExtraBold"/>
              <a:ea typeface="+mn-lt"/>
              <a:cs typeface="+mn-lt"/>
            </a:endParaRPr>
          </a:p>
          <a:p>
            <a:r>
              <a:rPr lang="en-US" altLang="ko-KR" sz="1600" b="1">
                <a:latin typeface="나눔스퀘어 ExtraBold"/>
                <a:ea typeface="+mn-lt"/>
                <a:cs typeface="+mn-lt"/>
              </a:rPr>
              <a:t>READ </a:t>
            </a:r>
            <a:r>
              <a:rPr lang="en-US" altLang="ko-KR" sz="1600" b="1" err="1">
                <a:latin typeface="나눔스퀘어 ExtraBold"/>
                <a:ea typeface="+mn-lt"/>
                <a:cs typeface="+mn-lt"/>
              </a:rPr>
              <a:t>성능</a:t>
            </a:r>
            <a:r>
              <a:rPr lang="en-US" altLang="ko-KR" sz="1600" b="1">
                <a:latin typeface="나눔스퀘어 ExtraBold"/>
                <a:ea typeface="+mn-lt"/>
                <a:cs typeface="+mn-lt"/>
              </a:rPr>
              <a:t> 약 </a:t>
            </a:r>
            <a:r>
              <a:rPr lang="en-US" altLang="ko-KR" sz="2400" b="1">
                <a:solidFill>
                  <a:srgbClr val="FF0000"/>
                </a:solidFill>
                <a:latin typeface="나눔스퀘어 ExtraBold"/>
                <a:ea typeface="+mn-lt"/>
                <a:cs typeface="+mn-lt"/>
              </a:rPr>
              <a:t>2.5배 </a:t>
            </a:r>
            <a:r>
              <a:rPr lang="en-US" altLang="ko-KR" sz="2400" b="1" err="1">
                <a:solidFill>
                  <a:srgbClr val="FF0000"/>
                </a:solidFill>
                <a:latin typeface="나눔스퀘어 ExtraBold"/>
                <a:ea typeface="+mn-lt"/>
                <a:cs typeface="+mn-lt"/>
              </a:rPr>
              <a:t>향상</a:t>
            </a:r>
            <a:endParaRPr lang="en-US" altLang="ko-KR" sz="2400" b="1">
              <a:solidFill>
                <a:srgbClr val="FF0000"/>
              </a:solidFill>
              <a:latin typeface="나눔스퀘어 ExtraBold"/>
              <a:ea typeface="+mn-lt"/>
              <a:cs typeface="+mn-lt"/>
            </a:endParaRPr>
          </a:p>
          <a:p>
            <a:endParaRPr lang="en-US" altLang="ko-KR" sz="1600">
              <a:solidFill>
                <a:srgbClr val="000000"/>
              </a:solidFill>
              <a:latin typeface="나눔스퀘어 ExtraBold"/>
              <a:ea typeface="NanumSquareOTF_ac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507CC-7539-473E-8577-6C556B123E4E}"/>
              </a:ext>
            </a:extLst>
          </p:cNvPr>
          <p:cNvSpPr txBox="1"/>
          <p:nvPr/>
        </p:nvSpPr>
        <p:spPr>
          <a:xfrm>
            <a:off x="422391" y="2725915"/>
            <a:ext cx="4415037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나눔바른고딕"/>
                <a:ea typeface="NanumSquareOTF_ac Bold"/>
                <a:cs typeface="Calibri"/>
              </a:rPr>
              <a:t>[TEST </a:t>
            </a:r>
            <a:r>
              <a:rPr lang="en-US" sz="2000" b="1" err="1">
                <a:latin typeface="나눔바른고딕"/>
                <a:ea typeface="NanumSquareOTF_ac Bold"/>
                <a:cs typeface="Calibri"/>
              </a:rPr>
              <a:t>환경</a:t>
            </a:r>
            <a:r>
              <a:rPr lang="en-US" sz="2000" b="1">
                <a:latin typeface="나눔바른고딕"/>
                <a:ea typeface="NanumSquareOTF_ac Bold"/>
                <a:cs typeface="Calibri"/>
              </a:rPr>
              <a:t>]</a:t>
            </a:r>
            <a:endParaRPr lang="en-US" altLang="ko-KR" sz="2000" b="1">
              <a:latin typeface="나눔바른고딕"/>
              <a:ea typeface="NanumSquareOTF_ac Bold"/>
              <a:cs typeface="Calibri"/>
            </a:endParaRPr>
          </a:p>
          <a:p>
            <a:endParaRPr lang="en-US" sz="1400" b="1">
              <a:latin typeface="나눔바른고딕"/>
              <a:ea typeface="NanumSquareOTF_ac Bold"/>
              <a:cs typeface="Calibri"/>
            </a:endParaRPr>
          </a:p>
          <a:p>
            <a:r>
              <a:rPr lang="en-US" altLang="ko-KR" sz="1400" b="1">
                <a:latin typeface="나눔바른고딕"/>
                <a:ea typeface="NanumSquareOTF_ac Bold"/>
                <a:cs typeface="Calibri"/>
              </a:rPr>
              <a:t># </a:t>
            </a:r>
            <a:r>
              <a:rPr lang="en-US" altLang="ko-KR" sz="1400" b="1" err="1">
                <a:latin typeface="나눔바른고딕"/>
                <a:ea typeface="NanumSquareOTF_ac Bold"/>
                <a:cs typeface="Calibri"/>
              </a:rPr>
              <a:t>데이터</a:t>
            </a:r>
            <a:r>
              <a:rPr lang="en-US" altLang="ko-KR" sz="1400" b="1">
                <a:latin typeface="나눔바른고딕"/>
                <a:ea typeface="NanumSquareOTF_ac Bold"/>
                <a:cs typeface="Calibri"/>
              </a:rPr>
              <a:t> SET</a:t>
            </a:r>
          </a:p>
          <a:p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- 1000명 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팔로우</a:t>
            </a:r>
            <a:endParaRPr lang="en-US" altLang="ko-KR" sz="1400">
              <a:latin typeface="나눔바른고딕"/>
              <a:ea typeface="NanumSquareOTF_ac Bold"/>
              <a:cs typeface="Calibri"/>
            </a:endParaRPr>
          </a:p>
          <a:p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- </a:t>
            </a:r>
            <a:r>
              <a:rPr lang="en-US" sz="1400" err="1">
                <a:latin typeface="나눔바른고딕"/>
                <a:ea typeface="NanumSquareOTF_ac Bold"/>
                <a:cs typeface="Calibri"/>
              </a:rPr>
              <a:t>총</a:t>
            </a:r>
            <a:r>
              <a:rPr lang="en-US" sz="1400">
                <a:latin typeface="나눔바른고딕"/>
                <a:ea typeface="NanumSquareOTF_ac Bold"/>
                <a:cs typeface="Calibri"/>
              </a:rPr>
              <a:t> 15000</a:t>
            </a:r>
            <a:r>
              <a:rPr lang="ko-KR" altLang="en-US" sz="1400">
                <a:latin typeface="나눔바른고딕"/>
                <a:ea typeface="NanumSquareOTF_ac Bold"/>
                <a:cs typeface="Calibri"/>
              </a:rPr>
              <a:t>개</a:t>
            </a:r>
            <a:r>
              <a:rPr lang="en-US" sz="1400">
                <a:latin typeface="나눔바른고딕"/>
                <a:ea typeface="NanumSquareOTF_ac Bold"/>
                <a:cs typeface="Calibri"/>
              </a:rPr>
              <a:t> </a:t>
            </a:r>
            <a:r>
              <a:rPr lang="ko-KR" altLang="en-US" sz="1400">
                <a:latin typeface="나눔바른고딕"/>
                <a:ea typeface="NanumSquareOTF_ac Bold"/>
                <a:cs typeface="Calibri"/>
              </a:rPr>
              <a:t>게시글</a:t>
            </a:r>
            <a:endParaRPr lang="en-US" sz="1400">
              <a:latin typeface="나눔바른고딕"/>
              <a:ea typeface="NanumSquareOTF_ac Bold"/>
              <a:cs typeface="Calibri"/>
            </a:endParaRPr>
          </a:p>
          <a:p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(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각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 user 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당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 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게시글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 15개)</a:t>
            </a:r>
            <a:endParaRPr lang="en-US" sz="1400">
              <a:latin typeface="나눔바른고딕"/>
              <a:ea typeface="나눔바른고딕"/>
              <a:cs typeface="Calibri"/>
            </a:endParaRPr>
          </a:p>
          <a:p>
            <a:endParaRPr lang="en-US" altLang="ko-KR" sz="1400">
              <a:latin typeface="나눔바른고딕"/>
              <a:ea typeface="NanumSquareOTF_ac Bold"/>
              <a:cs typeface="Calibri"/>
            </a:endParaRPr>
          </a:p>
          <a:p>
            <a:r>
              <a:rPr lang="en-US" altLang="ko-KR" sz="1400" b="1">
                <a:latin typeface="나눔바른고딕"/>
                <a:ea typeface="NanumSquareOTF_ac Bold"/>
                <a:cs typeface="Calibri"/>
              </a:rPr>
              <a:t># </a:t>
            </a:r>
            <a:r>
              <a:rPr lang="en-US" altLang="ko-KR" sz="1400" b="1" err="1">
                <a:latin typeface="나눔바른고딕"/>
                <a:ea typeface="NanumSquareOTF_ac Bold"/>
                <a:cs typeface="Calibri"/>
              </a:rPr>
              <a:t>진행</a:t>
            </a:r>
            <a:r>
              <a:rPr lang="en-US" altLang="ko-KR" sz="14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400" b="1" err="1">
                <a:latin typeface="나눔바른고딕"/>
                <a:ea typeface="NanumSquareOTF_ac Bold"/>
                <a:cs typeface="Calibri"/>
              </a:rPr>
              <a:t>방식</a:t>
            </a:r>
            <a:endParaRPr lang="en-US" altLang="ko-KR" sz="1400" b="1">
              <a:latin typeface="나눔바른고딕"/>
              <a:ea typeface="NanumSquareOTF_ac Bold"/>
              <a:cs typeface="Calibri"/>
            </a:endParaRPr>
          </a:p>
          <a:p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- 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팔로우들의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최신피드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 20개 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조회</a:t>
            </a:r>
            <a:endParaRPr lang="en-US" altLang="ko-KR" sz="1400">
              <a:latin typeface="나눔바른고딕"/>
              <a:ea typeface="NanumSquareOTF_ac Bold"/>
              <a:cs typeface="Calibri"/>
            </a:endParaRPr>
          </a:p>
          <a:p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- 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nGrinder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이용하여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 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부하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 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테스트</a:t>
            </a:r>
            <a:endParaRPr lang="en-US" altLang="ko-KR" sz="1400">
              <a:latin typeface="나눔바른고딕"/>
              <a:ea typeface="NanumSquareOTF_ac Bold"/>
              <a:cs typeface="Calibri"/>
            </a:endParaRPr>
          </a:p>
          <a:p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- 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Vuser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 : 4, 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테스트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시간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 : 1분</a:t>
            </a:r>
            <a:endParaRPr lang="en-US" sz="1400">
              <a:cs typeface="Calibri"/>
            </a:endParaRPr>
          </a:p>
          <a:p>
            <a:endParaRPr lang="en-US" altLang="ko-KR" sz="1400">
              <a:latin typeface="나눔바른고딕"/>
              <a:ea typeface="NanumSquareOTF_ac Bold"/>
              <a:cs typeface="Calibri"/>
            </a:endParaRPr>
          </a:p>
          <a:p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* 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정확한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모델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성능측정을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위하여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캐싱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등을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 </a:t>
            </a:r>
          </a:p>
          <a:p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제외한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 neo4j 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피드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조회만을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측정함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.</a:t>
            </a:r>
            <a:endParaRPr lang="en-US" sz="1400">
              <a:cs typeface="Calibri"/>
            </a:endParaRPr>
          </a:p>
          <a:p>
            <a:endParaRPr lang="en-US" altLang="ko-KR" sz="1400">
              <a:latin typeface="나눔바른고딕"/>
              <a:ea typeface="NanumSquareOTF_ac Bold"/>
              <a:cs typeface="Calibri"/>
            </a:endParaRPr>
          </a:p>
          <a:p>
            <a:r>
              <a:rPr lang="en-US" sz="1400" b="1">
                <a:latin typeface="나눔바른고딕"/>
                <a:ea typeface="+mn-lt"/>
                <a:cs typeface="Calibri"/>
              </a:rPr>
              <a:t># </a:t>
            </a:r>
            <a:r>
              <a:rPr lang="en-US" sz="1400" b="1" err="1">
                <a:latin typeface="나눔바른고딕"/>
                <a:ea typeface="+mn-lt"/>
                <a:cs typeface="Calibri"/>
              </a:rPr>
              <a:t>로컬</a:t>
            </a:r>
            <a:r>
              <a:rPr lang="en-US" sz="1400" b="1">
                <a:latin typeface="나눔바른고딕"/>
                <a:ea typeface="+mn-lt"/>
                <a:cs typeface="Calibri"/>
              </a:rPr>
              <a:t> PC </a:t>
            </a:r>
            <a:r>
              <a:rPr lang="ko-KR" altLang="en-US" sz="1400" b="1">
                <a:latin typeface="나눔바른고딕"/>
                <a:ea typeface="+mn-lt"/>
                <a:cs typeface="Calibri"/>
              </a:rPr>
              <a:t>에서</a:t>
            </a:r>
            <a:r>
              <a:rPr lang="en-US" sz="1400" b="1">
                <a:latin typeface="나눔바른고딕"/>
                <a:ea typeface="+mn-lt"/>
                <a:cs typeface="Calibri"/>
              </a:rPr>
              <a:t> </a:t>
            </a:r>
            <a:r>
              <a:rPr lang="ko-KR" altLang="en-US" sz="1400" b="1">
                <a:latin typeface="나눔바른고딕"/>
                <a:ea typeface="+mn-lt"/>
                <a:cs typeface="Calibri"/>
              </a:rPr>
              <a:t>진행</a:t>
            </a:r>
            <a:endParaRPr lang="ko-KR" sz="1400" b="1">
              <a:latin typeface="나눔바른고딕"/>
              <a:ea typeface="+mn-lt"/>
              <a:cs typeface="+mn-lt"/>
            </a:endParaRPr>
          </a:p>
          <a:p>
            <a:r>
              <a:rPr lang="en-US" sz="1400" err="1">
                <a:latin typeface="나눔바른고딕"/>
                <a:ea typeface="+mn-lt"/>
                <a:cs typeface="Calibri"/>
              </a:rPr>
              <a:t>cpu</a:t>
            </a:r>
            <a:r>
              <a:rPr lang="en-US" sz="1400">
                <a:latin typeface="나눔바른고딕"/>
                <a:ea typeface="+mn-lt"/>
                <a:cs typeface="Calibri"/>
              </a:rPr>
              <a:t> : i5-8250U (1.6GHz)  </a:t>
            </a:r>
            <a:endParaRPr lang="ko-KR" sz="1400">
              <a:latin typeface="나눔바른고딕"/>
              <a:ea typeface="+mn-lt"/>
              <a:cs typeface="+mn-lt"/>
            </a:endParaRPr>
          </a:p>
          <a:p>
            <a:r>
              <a:rPr lang="en-US" sz="1400">
                <a:latin typeface="나눔바른고딕"/>
                <a:cs typeface="Calibri"/>
              </a:rPr>
              <a:t>ram : ddr4 16gb</a:t>
            </a:r>
            <a:endParaRPr lang="en-US" sz="1400">
              <a:latin typeface="나눔바른고딕"/>
              <a:ea typeface="나눔바른고딕"/>
            </a:endParaRPr>
          </a:p>
          <a:p>
            <a:endParaRPr lang="en-US" altLang="ko-KR" sz="1400">
              <a:latin typeface="나눔바른고딕"/>
              <a:ea typeface="NanumSquareOTF_ac"/>
              <a:cs typeface="Calibri"/>
            </a:endParaRPr>
          </a:p>
        </p:txBody>
      </p:sp>
      <p:pic>
        <p:nvPicPr>
          <p:cNvPr id="5" name="그림 8">
            <a:extLst>
              <a:ext uri="{FF2B5EF4-FFF2-40B4-BE49-F238E27FC236}">
                <a16:creationId xmlns:a16="http://schemas.microsoft.com/office/drawing/2014/main" id="{7BB62288-B12B-4043-ACB2-3E26C243E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163" y="3880659"/>
            <a:ext cx="7571959" cy="2980617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5E3684B8-5652-4320-89E0-CBD25151C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216" y="325712"/>
            <a:ext cx="8012028" cy="32738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4C776-2F55-49A7-A8E9-3EDFC26BE717}"/>
              </a:ext>
            </a:extLst>
          </p:cNvPr>
          <p:cNvSpPr txBox="1"/>
          <p:nvPr/>
        </p:nvSpPr>
        <p:spPr>
          <a:xfrm>
            <a:off x="4251346" y="73450"/>
            <a:ext cx="394439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나눔바른고딕"/>
                <a:ea typeface="NanumSquareOTF_ac Bold"/>
                <a:cs typeface="Calibri"/>
              </a:rPr>
              <a:t>1) </a:t>
            </a:r>
            <a:r>
              <a:rPr lang="ko-KR" altLang="en-US" sz="2000" b="1">
                <a:latin typeface="나눔바른고딕"/>
                <a:ea typeface="NanumSquareOTF_ac Bold"/>
                <a:cs typeface="Calibri"/>
              </a:rPr>
              <a:t>개선된</a:t>
            </a:r>
            <a:r>
              <a:rPr lang="en-US" altLang="ko-KR" sz="2000" b="1">
                <a:latin typeface="나눔바른고딕"/>
                <a:ea typeface="NanumSquareOTF_ac Bold"/>
                <a:cs typeface="Calibri"/>
              </a:rPr>
              <a:t> </a:t>
            </a:r>
            <a:r>
              <a:rPr lang="en-US" altLang="ko-KR" sz="2000" b="1" err="1">
                <a:latin typeface="나눔바른고딕"/>
                <a:ea typeface="NanumSquareOTF_ac Bold"/>
                <a:cs typeface="Calibri"/>
              </a:rPr>
              <a:t>성능</a:t>
            </a:r>
            <a:endParaRPr lang="ko-KR" altLang="en-US" sz="2000" b="1" err="1">
              <a:latin typeface="나눔바른고딕"/>
              <a:ea typeface="NanumSquareOTF_ac Bold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1BB56A-DECB-49CB-A800-A38AF5C01CC0}"/>
              </a:ext>
            </a:extLst>
          </p:cNvPr>
          <p:cNvSpPr txBox="1"/>
          <p:nvPr/>
        </p:nvSpPr>
        <p:spPr>
          <a:xfrm>
            <a:off x="4226280" y="3572634"/>
            <a:ext cx="74012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나눔바른고딕"/>
                <a:ea typeface="NanumSquareOTF_ac Bold"/>
                <a:cs typeface="Calibri"/>
              </a:rPr>
              <a:t>2) </a:t>
            </a:r>
            <a:r>
              <a:rPr lang="ko-KR" altLang="en-US" sz="2000" b="1">
                <a:latin typeface="나눔바른고딕"/>
                <a:ea typeface="NanumSquareOTF_ac Bold"/>
                <a:cs typeface="Calibri"/>
              </a:rPr>
              <a:t>개선 되기 전</a:t>
            </a:r>
            <a:r>
              <a:rPr lang="en-US" altLang="ko-KR" sz="2000" b="1">
                <a:latin typeface="나눔바른고딕"/>
                <a:ea typeface="NanumSquareOTF_ac Bold"/>
                <a:cs typeface="Calibri"/>
              </a:rPr>
              <a:t> </a:t>
            </a:r>
            <a:r>
              <a:rPr lang="en-US" altLang="ko-KR" sz="2000" b="1" err="1">
                <a:latin typeface="나눔바른고딕"/>
                <a:ea typeface="NanumSquareOTF_ac Bold"/>
                <a:cs typeface="Calibri"/>
              </a:rPr>
              <a:t>성능</a:t>
            </a:r>
            <a:r>
              <a:rPr lang="en-US" altLang="ko-KR" sz="2000" b="1">
                <a:latin typeface="나눔바른고딕"/>
                <a:ea typeface="NanumSquareOTF_ac Bold"/>
                <a:cs typeface="Calibri"/>
              </a:rPr>
              <a:t>   </a:t>
            </a:r>
            <a:r>
              <a:rPr lang="en-US" altLang="ko-KR" sz="2000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(+ 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정확한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비교를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위하여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 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날짜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 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인덱스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 </a:t>
            </a:r>
            <a:r>
              <a:rPr lang="en-US" altLang="ko-KR" sz="1400" err="1">
                <a:latin typeface="나눔바른고딕"/>
                <a:ea typeface="NanumSquareOTF_ac Bold"/>
                <a:cs typeface="Calibri"/>
              </a:rPr>
              <a:t>적용</a:t>
            </a:r>
            <a:r>
              <a:rPr lang="en-US" altLang="ko-KR" sz="1400">
                <a:latin typeface="나눔바른고딕"/>
                <a:ea typeface="NanumSquareOTF_ac Bold"/>
                <a:cs typeface="Calibri"/>
              </a:rPr>
              <a:t>)</a:t>
            </a:r>
            <a:endParaRPr lang="ko-KR" altLang="en-US" sz="1400">
              <a:latin typeface="나눔바른고딕"/>
              <a:ea typeface="NanumSquareOTF_ac Bold"/>
              <a:cs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79D27F45-58AC-4C86-90DE-9AC6EED01421}"/>
              </a:ext>
            </a:extLst>
          </p:cNvPr>
          <p:cNvSpPr txBox="1"/>
          <p:nvPr/>
        </p:nvSpPr>
        <p:spPr>
          <a:xfrm>
            <a:off x="106188" y="179387"/>
            <a:ext cx="3878671" cy="50400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NanumSquareOTF_ac Bold" panose="020B0600000101010101" pitchFamily="34" charset="-127"/>
                <a:ea typeface="NanumSquareOTF_ac Bold"/>
              </a:rPr>
              <a:t>✔️ </a:t>
            </a:r>
            <a:r>
              <a:rPr lang="en-US" altLang="ko-KR" sz="1600" b="1">
                <a:latin typeface="NanumSquareOTF_ac Bold" panose="020B0600000101010101" pitchFamily="34" charset="-127"/>
                <a:ea typeface="NanumSquareOTF_ac Bold"/>
              </a:rPr>
              <a:t>Feed Server (</a:t>
            </a:r>
            <a:r>
              <a:rPr lang="en-US" altLang="ko-KR" sz="1600" b="1" err="1">
                <a:latin typeface="NanumSquareOTF_ac Bold" panose="020B0600000101010101" pitchFamily="34" charset="-127"/>
                <a:ea typeface="NanumSquareOTF_ac Bold"/>
              </a:rPr>
              <a:t>홈피드</a:t>
            </a:r>
            <a:r>
              <a:rPr lang="en-US" altLang="ko-KR" sz="1600" b="1">
                <a:latin typeface="NanumSquareOTF_ac Bold" panose="020B0600000101010101" pitchFamily="34" charset="-127"/>
                <a:ea typeface="NanumSquareOTF_ac Bold"/>
              </a:rPr>
              <a:t>) - </a:t>
            </a:r>
            <a:r>
              <a:rPr lang="en-US" altLang="ko-KR" sz="1600" b="1" err="1">
                <a:latin typeface="NanumSquareOTF_ac Bold" panose="020B0600000101010101" pitchFamily="34" charset="-127"/>
                <a:ea typeface="NanumSquareOTF_ac Bold"/>
              </a:rPr>
              <a:t>김현수</a:t>
            </a:r>
            <a:endParaRPr lang="ko-KR" altLang="en-US" sz="1600" b="1" err="1">
              <a:latin typeface="NanumSquareOTF_ac Bold" panose="020B0600000101010101" pitchFamily="34" charset="-127"/>
              <a:ea typeface="NanumSquareOTF_ac Bold"/>
            </a:endParaRPr>
          </a:p>
        </p:txBody>
      </p:sp>
    </p:spTree>
    <p:extLst>
      <p:ext uri="{BB962C8B-B14F-4D97-AF65-F5344CB8AC3E}">
        <p14:creationId xmlns:p14="http://schemas.microsoft.com/office/powerpoint/2010/main" val="20225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EB2D4BDF-8F64-4371-A6A9-39BE5622F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019" y="435190"/>
            <a:ext cx="6097857" cy="6059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7DA287-E282-4F3B-9647-F7672D026F7E}"/>
              </a:ext>
            </a:extLst>
          </p:cNvPr>
          <p:cNvSpPr txBox="1"/>
          <p:nvPr/>
        </p:nvSpPr>
        <p:spPr>
          <a:xfrm>
            <a:off x="6685156" y="1369741"/>
            <a:ext cx="329146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b="1">
                <a:latin typeface="나눔바른고딕"/>
                <a:ea typeface="+mn-lt"/>
                <a:cs typeface="+mn-lt"/>
              </a:rPr>
              <a:t>(최초 요청)</a:t>
            </a:r>
            <a:r>
              <a:rPr lang="ko-KR" altLang="en-US" sz="1600">
                <a:latin typeface="나눔바른고딕"/>
                <a:ea typeface="+mn-lt"/>
                <a:cs typeface="+mn-lt"/>
              </a:rPr>
              <a:t> </a:t>
            </a:r>
            <a:endParaRPr lang="ko-KR" sz="1600">
              <a:latin typeface="나눔바른고딕"/>
              <a:ea typeface="맑은 고딕"/>
            </a:endParaRPr>
          </a:p>
          <a:p>
            <a:r>
              <a:rPr lang="ko-KR" sz="1600">
                <a:latin typeface="나눔바른고딕"/>
                <a:ea typeface="+mn-lt"/>
                <a:cs typeface="+mn-lt"/>
              </a:rPr>
              <a:t>(1-1) 정책에 따른 피드 </a:t>
            </a:r>
            <a:r>
              <a:rPr lang="ko-KR" sz="1600" err="1">
                <a:latin typeface="나눔바른고딕"/>
                <a:ea typeface="+mn-lt"/>
                <a:cs typeface="+mn-lt"/>
              </a:rPr>
              <a:t>id</a:t>
            </a:r>
            <a:r>
              <a:rPr lang="ko-KR" sz="1600">
                <a:latin typeface="나눔바른고딕"/>
                <a:ea typeface="+mn-lt"/>
                <a:cs typeface="+mn-lt"/>
              </a:rPr>
              <a:t> 조회</a:t>
            </a:r>
            <a:endParaRPr lang="ko-KR" sz="1600">
              <a:latin typeface="나눔바른고딕"/>
              <a:ea typeface="맑은 고딕"/>
            </a:endParaRPr>
          </a:p>
          <a:p>
            <a:pPr algn="l"/>
            <a:endParaRPr lang="ko-KR" altLang="en-US" sz="1600">
              <a:latin typeface="나눔바른고딕"/>
              <a:ea typeface="맑은 고딕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36B5F-318A-4529-A5E5-A68025010749}"/>
              </a:ext>
            </a:extLst>
          </p:cNvPr>
          <p:cNvSpPr txBox="1"/>
          <p:nvPr/>
        </p:nvSpPr>
        <p:spPr>
          <a:xfrm>
            <a:off x="8014009" y="2670716"/>
            <a:ext cx="329146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b="1">
                <a:latin typeface="나눔바른고딕"/>
                <a:ea typeface="+mn-lt"/>
                <a:cs typeface="+mn-lt"/>
              </a:rPr>
              <a:t>(최초 요청)</a:t>
            </a:r>
            <a:r>
              <a:rPr lang="ko-KR" altLang="en-US" sz="1600" b="1">
                <a:latin typeface="나눔바른고딕"/>
                <a:ea typeface="+mn-lt"/>
                <a:cs typeface="+mn-lt"/>
              </a:rPr>
              <a:t> </a:t>
            </a:r>
            <a:endParaRPr lang="ko-KR">
              <a:latin typeface="나눔바른고딕"/>
            </a:endParaRPr>
          </a:p>
          <a:p>
            <a:r>
              <a:rPr lang="ko-KR" sz="1600">
                <a:latin typeface="나눔바른고딕"/>
                <a:ea typeface="+mn-lt"/>
                <a:cs typeface="+mn-lt"/>
              </a:rPr>
              <a:t>(</a:t>
            </a:r>
            <a:r>
              <a:rPr lang="en-US" altLang="ko-KR" sz="1600">
                <a:latin typeface="나눔바른고딕"/>
                <a:ea typeface="+mn-lt"/>
                <a:cs typeface="+mn-lt"/>
              </a:rPr>
              <a:t>1-2</a:t>
            </a:r>
            <a:r>
              <a:rPr lang="ko-KR" sz="1600">
                <a:latin typeface="나눔바른고딕"/>
                <a:ea typeface="+mn-lt"/>
                <a:cs typeface="+mn-lt"/>
              </a:rPr>
              <a:t>) 피드 </a:t>
            </a:r>
            <a:r>
              <a:rPr lang="ko-KR" sz="1600" err="1">
                <a:latin typeface="나눔바른고딕"/>
                <a:ea typeface="+mn-lt"/>
                <a:cs typeface="+mn-lt"/>
              </a:rPr>
              <a:t>id</a:t>
            </a:r>
            <a:r>
              <a:rPr lang="ko-KR" sz="1600">
                <a:latin typeface="나눔바른고딕"/>
                <a:ea typeface="+mn-lt"/>
                <a:cs typeface="+mn-lt"/>
              </a:rPr>
              <a:t> </a:t>
            </a:r>
            <a:r>
              <a:rPr lang="ko-KR" altLang="en-US" sz="1600" err="1">
                <a:latin typeface="나눔바른고딕"/>
                <a:ea typeface="+mn-lt"/>
                <a:cs typeface="+mn-lt"/>
              </a:rPr>
              <a:t>캐싱</a:t>
            </a:r>
            <a:endParaRPr lang="ko-KR">
              <a:latin typeface="나눔바른고딕"/>
            </a:endParaRPr>
          </a:p>
          <a:p>
            <a:pPr algn="l"/>
            <a:endParaRPr lang="ko-KR" altLang="en-US" sz="1600">
              <a:latin typeface="나눔바른고딕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02BCE-BF15-414C-8FFC-1AB6D9C8521C}"/>
              </a:ext>
            </a:extLst>
          </p:cNvPr>
          <p:cNvSpPr txBox="1"/>
          <p:nvPr/>
        </p:nvSpPr>
        <p:spPr>
          <a:xfrm>
            <a:off x="8041887" y="3507057"/>
            <a:ext cx="32914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>
                <a:ea typeface="나눔바른고딕"/>
                <a:cs typeface="+mn-lt"/>
              </a:rPr>
              <a:t>(</a:t>
            </a:r>
            <a:r>
              <a:rPr lang="en-US" altLang="ko-KR" sz="1600">
                <a:ea typeface="+mn-lt"/>
                <a:cs typeface="+mn-lt"/>
              </a:rPr>
              <a:t>2-1</a:t>
            </a:r>
            <a:r>
              <a:rPr lang="ko-KR" sz="1600">
                <a:ea typeface="나눔바른고딕"/>
                <a:cs typeface="+mn-lt"/>
              </a:rPr>
              <a:t>) </a:t>
            </a:r>
            <a:r>
              <a:rPr lang="ko-KR" altLang="en-US" sz="1600" err="1">
                <a:ea typeface="나눔바른고딕"/>
                <a:cs typeface="+mn-lt"/>
              </a:rPr>
              <a:t>캐싱된</a:t>
            </a:r>
            <a:r>
              <a:rPr lang="ko-KR" altLang="en-US" sz="1600">
                <a:ea typeface="나눔바른고딕"/>
                <a:cs typeface="+mn-lt"/>
              </a:rPr>
              <a:t> </a:t>
            </a:r>
            <a:r>
              <a:rPr lang="ko-KR" sz="1600" err="1">
                <a:ea typeface="나눔바른고딕"/>
                <a:cs typeface="+mn-lt"/>
              </a:rPr>
              <a:t>id</a:t>
            </a:r>
            <a:r>
              <a:rPr lang="ko-KR" sz="1600">
                <a:ea typeface="나눔바른고딕"/>
                <a:cs typeface="+mn-lt"/>
              </a:rPr>
              <a:t> 조회</a:t>
            </a:r>
            <a:endParaRPr lang="ko-KR">
              <a:ea typeface="나눔바른고딕"/>
            </a:endParaRPr>
          </a:p>
          <a:p>
            <a:pPr algn="l"/>
            <a:endParaRPr lang="ko-KR" altLang="en-US" sz="1600" b="1">
              <a:latin typeface="나눔바른고딕"/>
              <a:ea typeface="나눔바른고딕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CF0EF-0F74-4F80-AD82-DFBB0B60F275}"/>
              </a:ext>
            </a:extLst>
          </p:cNvPr>
          <p:cNvSpPr txBox="1"/>
          <p:nvPr/>
        </p:nvSpPr>
        <p:spPr>
          <a:xfrm>
            <a:off x="6907088" y="4507587"/>
            <a:ext cx="356095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>
                <a:latin typeface="나눔바른고딕"/>
                <a:ea typeface="+mn-lt"/>
                <a:cs typeface="+mn-lt"/>
              </a:rPr>
              <a:t>(</a:t>
            </a:r>
            <a:r>
              <a:rPr lang="en-US" altLang="ko-KR" sz="1600">
                <a:latin typeface="나눔바른고딕"/>
                <a:ea typeface="+mn-lt"/>
                <a:cs typeface="+mn-lt"/>
              </a:rPr>
              <a:t>2-2</a:t>
            </a:r>
            <a:r>
              <a:rPr lang="ko-KR" sz="1600">
                <a:latin typeface="나눔바른고딕"/>
                <a:ea typeface="+mn-lt"/>
                <a:cs typeface="+mn-lt"/>
              </a:rPr>
              <a:t>) 게시글 </a:t>
            </a:r>
            <a:r>
              <a:rPr lang="ko-KR" sz="1600" err="1">
                <a:latin typeface="나눔바른고딕"/>
                <a:ea typeface="+mn-lt"/>
                <a:cs typeface="+mn-lt"/>
              </a:rPr>
              <a:t>상세조회</a:t>
            </a:r>
            <a:endParaRPr lang="ko-KR" sz="1600">
              <a:latin typeface="나눔바른고딕"/>
              <a:cs typeface="Calibri"/>
            </a:endParaRPr>
          </a:p>
          <a:p>
            <a:endParaRPr lang="ko-KR" altLang="en-US" sz="1600">
              <a:latin typeface="나눔바른고딕"/>
              <a:ea typeface="+mn-lt"/>
              <a:cs typeface="+mn-lt"/>
            </a:endParaRPr>
          </a:p>
          <a:p>
            <a:r>
              <a:rPr lang="ko-KR" sz="1200">
                <a:latin typeface="나눔바른고딕"/>
                <a:ea typeface="+mn-lt"/>
                <a:cs typeface="+mn-lt"/>
              </a:rPr>
              <a:t>* 여러 게시글  </a:t>
            </a:r>
            <a:r>
              <a:rPr lang="ko-KR" sz="1200" err="1">
                <a:latin typeface="나눔바른고딕"/>
                <a:ea typeface="+mn-lt"/>
                <a:cs typeface="+mn-lt"/>
              </a:rPr>
              <a:t>in</a:t>
            </a:r>
            <a:r>
              <a:rPr lang="ko-KR" sz="1200">
                <a:latin typeface="나눔바른고딕"/>
                <a:ea typeface="+mn-lt"/>
                <a:cs typeface="+mn-lt"/>
              </a:rPr>
              <a:t> 키워드로 </a:t>
            </a:r>
            <a:r>
              <a:rPr lang="ko-KR" altLang="en-US" sz="1200">
                <a:latin typeface="나눔바른고딕"/>
                <a:ea typeface="+mn-lt"/>
                <a:cs typeface="+mn-lt"/>
              </a:rPr>
              <a:t>한번에</a:t>
            </a:r>
            <a:r>
              <a:rPr lang="ko-KR" sz="1200">
                <a:latin typeface="나눔바른고딕"/>
                <a:ea typeface="+mn-lt"/>
                <a:cs typeface="+mn-lt"/>
              </a:rPr>
              <a:t> 조회</a:t>
            </a:r>
          </a:p>
          <a:p>
            <a:pPr algn="l"/>
            <a:endParaRPr lang="ko-KR" sz="1600">
              <a:latin typeface="나눔바른고딕"/>
              <a:ea typeface="나눔바른고딕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1DEF6C-E87F-4F4F-B954-9156BA976979}"/>
              </a:ext>
            </a:extLst>
          </p:cNvPr>
          <p:cNvSpPr txBox="1"/>
          <p:nvPr/>
        </p:nvSpPr>
        <p:spPr>
          <a:xfrm>
            <a:off x="366131" y="1295399"/>
            <a:ext cx="5187175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바른고딕"/>
                <a:ea typeface="+mn-lt"/>
                <a:cs typeface="+mn-lt"/>
              </a:rPr>
              <a:t>하지만 진행하며</a:t>
            </a:r>
            <a:endParaRPr lang="ko-KR" altLang="en-US">
              <a:latin typeface="나눔바른고딕"/>
              <a:cs typeface="Calibri"/>
            </a:endParaRPr>
          </a:p>
          <a:p>
            <a:endParaRPr lang="ko-KR" altLang="en-US">
              <a:latin typeface="나눔바른고딕"/>
              <a:ea typeface="+mn-lt"/>
              <a:cs typeface="+mn-lt"/>
            </a:endParaRPr>
          </a:p>
          <a:p>
            <a:r>
              <a:rPr lang="ko-KR" altLang="en-US">
                <a:latin typeface="나눔바른고딕"/>
                <a:ea typeface="+mn-lt"/>
                <a:cs typeface="+mn-lt"/>
              </a:rPr>
              <a:t>새로운 게시글 생성으로 </a:t>
            </a:r>
            <a:r>
              <a:rPr lang="ko-KR" altLang="en-US" err="1">
                <a:latin typeface="나눔바른고딕"/>
                <a:ea typeface="+mn-lt"/>
                <a:cs typeface="+mn-lt"/>
              </a:rPr>
              <a:t>설계시</a:t>
            </a:r>
            <a:r>
              <a:rPr lang="ko-KR" altLang="en-US">
                <a:latin typeface="나눔바른고딕"/>
                <a:ea typeface="+mn-lt"/>
                <a:cs typeface="+mn-lt"/>
              </a:rPr>
              <a:t> 고려하지 못한 </a:t>
            </a:r>
            <a:endParaRPr lang="ko-KR" altLang="en-US">
              <a:latin typeface="나눔바른고딕"/>
              <a:ea typeface="맑은 고딕"/>
            </a:endParaRPr>
          </a:p>
          <a:p>
            <a:r>
              <a:rPr lang="ko-KR" altLang="en-US" sz="2400" b="1">
                <a:latin typeface="나눔바른고딕"/>
                <a:ea typeface="+mn-lt"/>
                <a:cs typeface="+mn-lt"/>
              </a:rPr>
              <a:t>‘게시글 중복 조회’ </a:t>
            </a:r>
            <a:r>
              <a:rPr lang="ko-KR" altLang="en-US">
                <a:latin typeface="나눔바른고딕"/>
                <a:ea typeface="+mn-lt"/>
                <a:cs typeface="+mn-lt"/>
              </a:rPr>
              <a:t>문제 발생</a:t>
            </a:r>
            <a:endParaRPr lang="ko-KR" altLang="en-US">
              <a:latin typeface="나눔바른고딕"/>
              <a:ea typeface="맑은 고딕"/>
            </a:endParaRPr>
          </a:p>
          <a:p>
            <a:endParaRPr lang="ko-KR" altLang="en-US">
              <a:latin typeface="나눔바른고딕"/>
              <a:ea typeface="+mn-lt"/>
              <a:cs typeface="+mn-lt"/>
            </a:endParaRPr>
          </a:p>
          <a:p>
            <a:r>
              <a:rPr lang="ko-KR" altLang="en-US">
                <a:latin typeface="나눔바른고딕"/>
                <a:ea typeface="+mn-lt"/>
                <a:cs typeface="+mn-lt"/>
              </a:rPr>
              <a:t>기존 </a:t>
            </a:r>
            <a:r>
              <a:rPr lang="ko-KR" altLang="en-US" err="1">
                <a:latin typeface="나눔바른고딕"/>
                <a:ea typeface="+mn-lt"/>
                <a:cs typeface="+mn-lt"/>
              </a:rPr>
              <a:t>페이징</a:t>
            </a:r>
            <a:r>
              <a:rPr lang="ko-KR" altLang="en-US">
                <a:latin typeface="나눔바른고딕"/>
                <a:ea typeface="+mn-lt"/>
                <a:cs typeface="+mn-lt"/>
              </a:rPr>
              <a:t> 방식</a:t>
            </a:r>
            <a:r>
              <a:rPr lang="ko-KR">
                <a:latin typeface="나눔바른고딕"/>
                <a:ea typeface="+mn-lt"/>
                <a:cs typeface="+mn-lt"/>
              </a:rPr>
              <a:t>(</a:t>
            </a:r>
            <a:r>
              <a:rPr lang="ko-KR" altLang="en-US">
                <a:latin typeface="나눔바른고딕"/>
                <a:ea typeface="+mn-lt"/>
                <a:cs typeface="+mn-lt"/>
              </a:rPr>
              <a:t>커서 기반</a:t>
            </a:r>
            <a:r>
              <a:rPr lang="ko-KR">
                <a:latin typeface="나눔바른고딕"/>
                <a:ea typeface="+mn-lt"/>
                <a:cs typeface="+mn-lt"/>
              </a:rPr>
              <a:t>)을</a:t>
            </a:r>
            <a:r>
              <a:rPr lang="ko-KR" altLang="en-US">
                <a:latin typeface="나눔바른고딕"/>
                <a:ea typeface="+mn-lt"/>
                <a:cs typeface="+mn-lt"/>
              </a:rPr>
              <a:t> </a:t>
            </a:r>
            <a:r>
              <a:rPr lang="ko-KR">
                <a:latin typeface="나눔바른고딕"/>
                <a:ea typeface="+mn-lt"/>
                <a:cs typeface="+mn-lt"/>
              </a:rPr>
              <a:t>적용 어렵다는</a:t>
            </a:r>
            <a:r>
              <a:rPr lang="ko-KR" altLang="en-US">
                <a:latin typeface="나눔바른고딕"/>
                <a:ea typeface="+mn-lt"/>
                <a:cs typeface="+mn-lt"/>
              </a:rPr>
              <a:t> </a:t>
            </a:r>
            <a:endParaRPr lang="ko-KR" altLang="en-US">
              <a:latin typeface="나눔바른고딕"/>
              <a:ea typeface="맑은 고딕"/>
              <a:cs typeface="+mn-lt"/>
            </a:endParaRPr>
          </a:p>
          <a:p>
            <a:r>
              <a:rPr lang="ko-KR">
                <a:latin typeface="나눔바른고딕"/>
                <a:ea typeface="+mn-lt"/>
                <a:cs typeface="+mn-lt"/>
              </a:rPr>
              <a:t>모델의 확장성의 한계를 깨달음</a:t>
            </a:r>
            <a:endParaRPr lang="ko-KR">
              <a:latin typeface="나눔바른고딕"/>
              <a:ea typeface="맑은 고딕"/>
              <a:cs typeface="Calibri"/>
            </a:endParaRPr>
          </a:p>
          <a:p>
            <a:endParaRPr lang="ko-KR" altLang="en-US">
              <a:latin typeface="나눔바른고딕"/>
              <a:ea typeface="+mn-lt"/>
              <a:cs typeface="+mn-lt"/>
            </a:endParaRPr>
          </a:p>
          <a:p>
            <a:r>
              <a:rPr lang="ko-KR">
                <a:latin typeface="나눔바른고딕"/>
                <a:ea typeface="+mn-lt"/>
                <a:cs typeface="+mn-lt"/>
              </a:rPr>
              <a:t>→</a:t>
            </a:r>
            <a:endParaRPr lang="ko-KR">
              <a:latin typeface="나눔바른고딕"/>
              <a:ea typeface="맑은 고딕"/>
            </a:endParaRPr>
          </a:p>
          <a:p>
            <a:r>
              <a:rPr lang="ko-KR" err="1">
                <a:latin typeface="나눔바른고딕"/>
                <a:ea typeface="+mn-lt"/>
                <a:cs typeface="+mn-lt"/>
              </a:rPr>
              <a:t>인메모리</a:t>
            </a:r>
            <a:r>
              <a:rPr lang="ko-KR">
                <a:latin typeface="나눔바른고딕"/>
                <a:ea typeface="+mn-lt"/>
                <a:cs typeface="+mn-lt"/>
              </a:rPr>
              <a:t> </a:t>
            </a:r>
            <a:r>
              <a:rPr lang="ko-KR" err="1">
                <a:latin typeface="나눔바른고딕"/>
                <a:ea typeface="+mn-lt"/>
                <a:cs typeface="+mn-lt"/>
              </a:rPr>
              <a:t>db라는</a:t>
            </a:r>
            <a:r>
              <a:rPr lang="ko-KR">
                <a:latin typeface="나눔바른고딕"/>
                <a:ea typeface="+mn-lt"/>
                <a:cs typeface="+mn-lt"/>
              </a:rPr>
              <a:t> </a:t>
            </a:r>
            <a:r>
              <a:rPr lang="ko-KR" err="1">
                <a:latin typeface="나눔바른고딕"/>
                <a:ea typeface="+mn-lt"/>
                <a:cs typeface="+mn-lt"/>
              </a:rPr>
              <a:t>redis의</a:t>
            </a:r>
            <a:r>
              <a:rPr lang="ko-KR">
                <a:latin typeface="나눔바른고딕"/>
                <a:ea typeface="+mn-lt"/>
                <a:cs typeface="+mn-lt"/>
              </a:rPr>
              <a:t> </a:t>
            </a:r>
            <a:r>
              <a:rPr lang="ko-KR" altLang="en-US">
                <a:latin typeface="나눔바른고딕"/>
                <a:ea typeface="+mn-lt"/>
                <a:cs typeface="+mn-lt"/>
              </a:rPr>
              <a:t>특징을 활용하여 </a:t>
            </a:r>
            <a:endParaRPr lang="ko-KR">
              <a:latin typeface="나눔바른고딕"/>
              <a:ea typeface="맑은 고딕"/>
            </a:endParaRPr>
          </a:p>
          <a:p>
            <a:r>
              <a:rPr lang="ko-KR" altLang="en-US" err="1">
                <a:latin typeface="나눔바른고딕"/>
                <a:ea typeface="+mn-lt"/>
                <a:cs typeface="+mn-lt"/>
              </a:rPr>
              <a:t>캐싱으로</a:t>
            </a:r>
            <a:r>
              <a:rPr lang="ko-KR" altLang="en-US">
                <a:latin typeface="나눔바른고딕"/>
                <a:ea typeface="+mn-lt"/>
                <a:cs typeface="+mn-lt"/>
              </a:rPr>
              <a:t> 극복하고자함</a:t>
            </a:r>
            <a:r>
              <a:rPr lang="en-US" altLang="ko-KR">
                <a:latin typeface="나눔바른고딕"/>
                <a:ea typeface="+mn-lt"/>
                <a:cs typeface="+mn-lt"/>
              </a:rPr>
              <a:t>.</a:t>
            </a:r>
            <a:endParaRPr lang="ko-KR">
              <a:latin typeface="나눔바른고딕"/>
              <a:ea typeface="맑은 고딕"/>
            </a:endParaRPr>
          </a:p>
          <a:p>
            <a:pPr algn="l"/>
            <a:endParaRPr lang="ko-KR" altLang="en-US">
              <a:latin typeface="나눔바른고딕"/>
              <a:ea typeface="맑은 고딕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AD081-7F01-46EE-AED9-9A89B548AD5F}"/>
              </a:ext>
            </a:extLst>
          </p:cNvPr>
          <p:cNvSpPr txBox="1"/>
          <p:nvPr/>
        </p:nvSpPr>
        <p:spPr>
          <a:xfrm>
            <a:off x="406310" y="5226784"/>
            <a:ext cx="695278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000" b="1">
                <a:latin typeface="나눔바른고딕"/>
                <a:ea typeface="+mn-lt"/>
                <a:cs typeface="+mn-lt"/>
              </a:rPr>
              <a:t>[</a:t>
            </a:r>
            <a:r>
              <a:rPr lang="ko-KR" sz="2000" b="1" err="1">
                <a:latin typeface="나눔바른고딕"/>
                <a:ea typeface="+mn-lt"/>
                <a:cs typeface="+mn-lt"/>
              </a:rPr>
              <a:t>mongoDB</a:t>
            </a:r>
            <a:r>
              <a:rPr lang="ko-KR" sz="2000" b="1">
                <a:latin typeface="나눔바른고딕"/>
                <a:ea typeface="+mn-lt"/>
                <a:cs typeface="+mn-lt"/>
              </a:rPr>
              <a:t> 사용이유]</a:t>
            </a:r>
            <a:endParaRPr lang="ko-KR" sz="2000">
              <a:latin typeface="나눔바른고딕"/>
              <a:ea typeface="맑은 고딕"/>
            </a:endParaRPr>
          </a:p>
          <a:p>
            <a:r>
              <a:rPr lang="ko-KR" sz="1600">
                <a:latin typeface="나눔바른고딕"/>
                <a:ea typeface="+mn-lt"/>
                <a:cs typeface="+mn-lt"/>
              </a:rPr>
              <a:t>1. 현 서비스에는 코드 블록, 긴 </a:t>
            </a:r>
            <a:r>
              <a:rPr lang="ko-KR" sz="1600" err="1">
                <a:latin typeface="나눔바른고딕"/>
                <a:ea typeface="+mn-lt"/>
                <a:cs typeface="+mn-lt"/>
              </a:rPr>
              <a:t>text와</a:t>
            </a:r>
            <a:r>
              <a:rPr lang="ko-KR" sz="1600">
                <a:latin typeface="나눔바른고딕"/>
                <a:ea typeface="+mn-lt"/>
                <a:cs typeface="+mn-lt"/>
              </a:rPr>
              <a:t> 같은 </a:t>
            </a:r>
            <a:r>
              <a:rPr lang="ko-KR" sz="1600" err="1">
                <a:latin typeface="나눔바른고딕"/>
                <a:ea typeface="+mn-lt"/>
                <a:cs typeface="+mn-lt"/>
              </a:rPr>
              <a:t>blob</a:t>
            </a:r>
            <a:r>
              <a:rPr lang="ko-KR" sz="1600">
                <a:latin typeface="나눔바른고딕"/>
                <a:ea typeface="+mn-lt"/>
                <a:cs typeface="+mn-lt"/>
              </a:rPr>
              <a:t> 사이즈 데이터 다수 존재</a:t>
            </a:r>
            <a:endParaRPr lang="ko-KR" sz="1600">
              <a:latin typeface="나눔바른고딕"/>
              <a:ea typeface="맑은 고딕"/>
            </a:endParaRPr>
          </a:p>
          <a:p>
            <a:r>
              <a:rPr lang="ko-KR" sz="1600">
                <a:latin typeface="나눔바른고딕"/>
                <a:ea typeface="+mn-lt"/>
                <a:cs typeface="+mn-lt"/>
              </a:rPr>
              <a:t>2. 향후 서비스에서 여러 형태의 큰 사이즈 데이터들이 추가될 가능성</a:t>
            </a:r>
            <a:endParaRPr lang="ko-KR" sz="1600">
              <a:latin typeface="나눔바른고딕"/>
              <a:ea typeface="맑은 고딕"/>
            </a:endParaRPr>
          </a:p>
          <a:p>
            <a:endParaRPr lang="ko-KR" altLang="en-US" sz="1600">
              <a:latin typeface="나눔바른고딕"/>
              <a:ea typeface="+mn-lt"/>
              <a:cs typeface="+mn-lt"/>
            </a:endParaRPr>
          </a:p>
          <a:p>
            <a:r>
              <a:rPr lang="ko-KR" sz="1600">
                <a:latin typeface="나눔바른고딕"/>
                <a:ea typeface="+mn-lt"/>
                <a:cs typeface="+mn-lt"/>
              </a:rPr>
              <a:t>→</a:t>
            </a:r>
            <a:r>
              <a:rPr lang="ko-KR" altLang="en-US" sz="1600">
                <a:latin typeface="나눔바른고딕"/>
                <a:ea typeface="+mn-lt"/>
                <a:cs typeface="+mn-lt"/>
              </a:rPr>
              <a:t> </a:t>
            </a:r>
            <a:r>
              <a:rPr lang="en-US" altLang="ko-KR" sz="1600">
                <a:latin typeface="나눔바른고딕"/>
                <a:ea typeface="+mn-lt"/>
                <a:cs typeface="+mn-lt"/>
              </a:rPr>
              <a:t>neo4j</a:t>
            </a:r>
            <a:r>
              <a:rPr lang="ko-KR" altLang="en-US" sz="1600">
                <a:latin typeface="나눔바른고딕"/>
                <a:ea typeface="+mn-lt"/>
                <a:cs typeface="+mn-lt"/>
              </a:rPr>
              <a:t>에서의 </a:t>
            </a:r>
            <a:r>
              <a:rPr lang="en-US" altLang="ko-KR" sz="1600">
                <a:latin typeface="나눔바른고딕"/>
                <a:ea typeface="+mn-lt"/>
                <a:cs typeface="+mn-lt"/>
              </a:rPr>
              <a:t>blob</a:t>
            </a:r>
            <a:r>
              <a:rPr lang="ko-KR" altLang="en-US" sz="1600">
                <a:latin typeface="나눔바른고딕"/>
                <a:ea typeface="+mn-lt"/>
                <a:cs typeface="+mn-lt"/>
              </a:rPr>
              <a:t>사이즈는 </a:t>
            </a:r>
            <a:r>
              <a:rPr lang="ko-KR" sz="1600">
                <a:latin typeface="나눔바른고딕"/>
                <a:ea typeface="+mn-lt"/>
                <a:cs typeface="+mn-lt"/>
              </a:rPr>
              <a:t>성능 하락의 주범 → 상세정보를 따로 </a:t>
            </a:r>
            <a:r>
              <a:rPr lang="ko-KR" altLang="en-US" sz="1600">
                <a:latin typeface="나눔바른고딕"/>
                <a:ea typeface="+mn-lt"/>
                <a:cs typeface="+mn-lt"/>
              </a:rPr>
              <a:t>분리</a:t>
            </a:r>
            <a:endParaRPr lang="ko-KR" sz="1600">
              <a:latin typeface="나눔바른고딕"/>
              <a:ea typeface="맑은 고딕"/>
            </a:endParaRPr>
          </a:p>
          <a:p>
            <a:pPr algn="l"/>
            <a:endParaRPr lang="ko-KR" altLang="en-US" sz="1600">
              <a:latin typeface="나눔바른고딕"/>
              <a:ea typeface="맑은 고딕"/>
              <a:cs typeface="Calibri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1CD6B528-C427-4CFF-A035-C532F5AB40A7}"/>
              </a:ext>
            </a:extLst>
          </p:cNvPr>
          <p:cNvSpPr txBox="1"/>
          <p:nvPr/>
        </p:nvSpPr>
        <p:spPr>
          <a:xfrm>
            <a:off x="106188" y="179387"/>
            <a:ext cx="3878671" cy="50400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NanumSquareOTF_ac Bold" panose="020B0600000101010101" pitchFamily="34" charset="-127"/>
                <a:ea typeface="NanumSquareOTF_ac Bold"/>
              </a:rPr>
              <a:t>✔️ </a:t>
            </a:r>
            <a:r>
              <a:rPr lang="en-US" altLang="ko-KR" sz="1600" b="1">
                <a:latin typeface="NanumSquareOTF_ac Bold" panose="020B0600000101010101" pitchFamily="34" charset="-127"/>
                <a:ea typeface="NanumSquareOTF_ac Bold"/>
              </a:rPr>
              <a:t>Feed Server (</a:t>
            </a:r>
            <a:r>
              <a:rPr lang="en-US" altLang="ko-KR" sz="1600" b="1" err="1">
                <a:latin typeface="NanumSquareOTF_ac Bold" panose="020B0600000101010101" pitchFamily="34" charset="-127"/>
                <a:ea typeface="NanumSquareOTF_ac Bold"/>
              </a:rPr>
              <a:t>홈피드</a:t>
            </a:r>
            <a:r>
              <a:rPr lang="en-US" altLang="ko-KR" sz="1600" b="1">
                <a:latin typeface="NanumSquareOTF_ac Bold" panose="020B0600000101010101" pitchFamily="34" charset="-127"/>
                <a:ea typeface="NanumSquareOTF_ac Bold"/>
              </a:rPr>
              <a:t>) - </a:t>
            </a:r>
            <a:r>
              <a:rPr lang="en-US" altLang="ko-KR" sz="1600" b="1" err="1">
                <a:latin typeface="NanumSquareOTF_ac Bold" panose="020B0600000101010101" pitchFamily="34" charset="-127"/>
                <a:ea typeface="NanumSquareOTF_ac Bold"/>
              </a:rPr>
              <a:t>김현수</a:t>
            </a:r>
            <a:endParaRPr lang="ko-KR" altLang="en-US" sz="1600" b="1" err="1">
              <a:latin typeface="NanumSquareOTF_ac Bold" panose="020B0600000101010101" pitchFamily="34" charset="-127"/>
              <a:ea typeface="NanumSquareOTF_ac Bold"/>
            </a:endParaRPr>
          </a:p>
        </p:txBody>
      </p:sp>
    </p:spTree>
    <p:extLst>
      <p:ext uri="{BB962C8B-B14F-4D97-AF65-F5344CB8AC3E}">
        <p14:creationId xmlns:p14="http://schemas.microsoft.com/office/powerpoint/2010/main" val="2484511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7CD8EEF3-9DA9-4E35-84E3-08C8D64F4D47}"/>
              </a:ext>
            </a:extLst>
          </p:cNvPr>
          <p:cNvSpPr txBox="1"/>
          <p:nvPr/>
        </p:nvSpPr>
        <p:spPr>
          <a:xfrm>
            <a:off x="1639846" y="1012959"/>
            <a:ext cx="132921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7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77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D387AB-1FC0-4BC5-A4EF-AB449E564FDB}"/>
              </a:ext>
            </a:extLst>
          </p:cNvPr>
          <p:cNvSpPr/>
          <p:nvPr/>
        </p:nvSpPr>
        <p:spPr>
          <a:xfrm>
            <a:off x="1576685" y="1477007"/>
            <a:ext cx="1467715" cy="3132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필수 구현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8BE1D1-B098-46D5-973B-46B9E9CB7C44}"/>
              </a:ext>
            </a:extLst>
          </p:cNvPr>
          <p:cNvSpPr txBox="1"/>
          <p:nvPr/>
        </p:nvSpPr>
        <p:spPr>
          <a:xfrm>
            <a:off x="5330446" y="1012959"/>
            <a:ext cx="1329210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7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77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762A6-3BF0-4EA3-A1F5-125D67F381BE}"/>
              </a:ext>
            </a:extLst>
          </p:cNvPr>
          <p:cNvSpPr/>
          <p:nvPr/>
        </p:nvSpPr>
        <p:spPr>
          <a:xfrm>
            <a:off x="5267285" y="1477007"/>
            <a:ext cx="1467715" cy="3132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C976C6-CC9B-4D2D-9615-730EFD04C9DD}"/>
              </a:ext>
            </a:extLst>
          </p:cNvPr>
          <p:cNvSpPr txBox="1"/>
          <p:nvPr/>
        </p:nvSpPr>
        <p:spPr>
          <a:xfrm>
            <a:off x="9053373" y="1012959"/>
            <a:ext cx="1329210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7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77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B09A993-A054-4FDC-B9FF-1AFD99EF2CF6}"/>
              </a:ext>
            </a:extLst>
          </p:cNvPr>
          <p:cNvSpPr/>
          <p:nvPr/>
        </p:nvSpPr>
        <p:spPr>
          <a:xfrm>
            <a:off x="8990213" y="1477007"/>
            <a:ext cx="1467715" cy="3132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구현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EB24EF-8079-4DF3-9AD5-1E2079B03DF8}"/>
              </a:ext>
            </a:extLst>
          </p:cNvPr>
          <p:cNvSpPr/>
          <p:nvPr/>
        </p:nvSpPr>
        <p:spPr>
          <a:xfrm>
            <a:off x="1081188" y="2104380"/>
            <a:ext cx="1887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소셜 네트워크 기본 기능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E2C9CF3-0199-4309-B291-D0DDAF075BFE}"/>
              </a:ext>
            </a:extLst>
          </p:cNvPr>
          <p:cNvSpPr/>
          <p:nvPr/>
        </p:nvSpPr>
        <p:spPr>
          <a:xfrm>
            <a:off x="8835783" y="2104380"/>
            <a:ext cx="13195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depth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F6FCEF-7492-4753-9A01-1C37496D17AE}"/>
              </a:ext>
            </a:extLst>
          </p:cNvPr>
          <p:cNvSpPr/>
          <p:nvPr/>
        </p:nvSpPr>
        <p:spPr>
          <a:xfrm>
            <a:off x="5467674" y="2150904"/>
            <a:ext cx="854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부가 기능</a:t>
            </a:r>
          </a:p>
        </p:txBody>
      </p:sp>
      <p:sp>
        <p:nvSpPr>
          <p:cNvPr id="47" name="사각형: 둥근 모서리 24">
            <a:extLst>
              <a:ext uri="{FF2B5EF4-FFF2-40B4-BE49-F238E27FC236}">
                <a16:creationId xmlns:a16="http://schemas.microsoft.com/office/drawing/2014/main" id="{A3F0E964-4EA1-47AB-815F-2729F75EB02A}"/>
              </a:ext>
            </a:extLst>
          </p:cNvPr>
          <p:cNvSpPr/>
          <p:nvPr/>
        </p:nvSpPr>
        <p:spPr>
          <a:xfrm>
            <a:off x="1044322" y="2457147"/>
            <a:ext cx="2663541" cy="35653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72A57E7-BC4E-456D-8BBF-51755BB77AE5}"/>
              </a:ext>
            </a:extLst>
          </p:cNvPr>
          <p:cNvSpPr/>
          <p:nvPr/>
        </p:nvSpPr>
        <p:spPr>
          <a:xfrm>
            <a:off x="1099631" y="2756858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0C8C663-5168-46B2-840C-A6F682D8D4F2}"/>
              </a:ext>
            </a:extLst>
          </p:cNvPr>
          <p:cNvSpPr/>
          <p:nvPr/>
        </p:nvSpPr>
        <p:spPr>
          <a:xfrm>
            <a:off x="1137406" y="4112789"/>
            <a:ext cx="646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</a:p>
        </p:txBody>
      </p:sp>
      <p:sp>
        <p:nvSpPr>
          <p:cNvPr id="56" name="사각형: 둥근 모서리 6">
            <a:extLst>
              <a:ext uri="{FF2B5EF4-FFF2-40B4-BE49-F238E27FC236}">
                <a16:creationId xmlns:a16="http://schemas.microsoft.com/office/drawing/2014/main" id="{FD999E96-ADBD-4866-BA7F-B745B8BC4E74}"/>
              </a:ext>
            </a:extLst>
          </p:cNvPr>
          <p:cNvSpPr/>
          <p:nvPr/>
        </p:nvSpPr>
        <p:spPr>
          <a:xfrm>
            <a:off x="1189023" y="4436677"/>
            <a:ext cx="630182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로그인</a:t>
            </a:r>
          </a:p>
        </p:txBody>
      </p:sp>
      <p:sp>
        <p:nvSpPr>
          <p:cNvPr id="57" name="사각형: 둥근 모서리 6">
            <a:extLst>
              <a:ext uri="{FF2B5EF4-FFF2-40B4-BE49-F238E27FC236}">
                <a16:creationId xmlns:a16="http://schemas.microsoft.com/office/drawing/2014/main" id="{9D6D88C1-A23C-40FB-9882-44825D433648}"/>
              </a:ext>
            </a:extLst>
          </p:cNvPr>
          <p:cNvSpPr/>
          <p:nvPr/>
        </p:nvSpPr>
        <p:spPr>
          <a:xfrm>
            <a:off x="1866637" y="4436677"/>
            <a:ext cx="750727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회원가입</a:t>
            </a:r>
          </a:p>
        </p:txBody>
      </p:sp>
      <p:sp>
        <p:nvSpPr>
          <p:cNvPr id="58" name="사각형: 둥근 모서리 6">
            <a:extLst>
              <a:ext uri="{FF2B5EF4-FFF2-40B4-BE49-F238E27FC236}">
                <a16:creationId xmlns:a16="http://schemas.microsoft.com/office/drawing/2014/main" id="{44E67556-BE4D-4AD3-A9F4-7814583BC9FA}"/>
              </a:ext>
            </a:extLst>
          </p:cNvPr>
          <p:cNvSpPr/>
          <p:nvPr/>
        </p:nvSpPr>
        <p:spPr>
          <a:xfrm>
            <a:off x="1189023" y="4719693"/>
            <a:ext cx="758197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인증</a:t>
            </a:r>
          </a:p>
        </p:txBody>
      </p:sp>
      <p:sp>
        <p:nvSpPr>
          <p:cNvPr id="59" name="사각형: 둥근 모서리 6">
            <a:extLst>
              <a:ext uri="{FF2B5EF4-FFF2-40B4-BE49-F238E27FC236}">
                <a16:creationId xmlns:a16="http://schemas.microsoft.com/office/drawing/2014/main" id="{14BF8773-1AB8-4190-BFA8-06154CDBBE77}"/>
              </a:ext>
            </a:extLst>
          </p:cNvPr>
          <p:cNvSpPr/>
          <p:nvPr/>
        </p:nvSpPr>
        <p:spPr>
          <a:xfrm>
            <a:off x="1163004" y="3109341"/>
            <a:ext cx="758197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회원가입</a:t>
            </a:r>
          </a:p>
        </p:txBody>
      </p:sp>
      <p:sp>
        <p:nvSpPr>
          <p:cNvPr id="60" name="사각형: 둥근 모서리 6">
            <a:extLst>
              <a:ext uri="{FF2B5EF4-FFF2-40B4-BE49-F238E27FC236}">
                <a16:creationId xmlns:a16="http://schemas.microsoft.com/office/drawing/2014/main" id="{204992E8-BC2D-459E-8356-2043764AF44C}"/>
              </a:ext>
            </a:extLst>
          </p:cNvPr>
          <p:cNvSpPr/>
          <p:nvPr/>
        </p:nvSpPr>
        <p:spPr>
          <a:xfrm>
            <a:off x="2655789" y="4436677"/>
            <a:ext cx="916819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프로필 관리</a:t>
            </a:r>
          </a:p>
        </p:txBody>
      </p:sp>
      <p:sp>
        <p:nvSpPr>
          <p:cNvPr id="61" name="사각형: 둥근 모서리 6">
            <a:extLst>
              <a:ext uri="{FF2B5EF4-FFF2-40B4-BE49-F238E27FC236}">
                <a16:creationId xmlns:a16="http://schemas.microsoft.com/office/drawing/2014/main" id="{4BB562B5-F3BC-43A3-ADD2-5EFBD14A5FB6}"/>
              </a:ext>
            </a:extLst>
          </p:cNvPr>
          <p:cNvSpPr/>
          <p:nvPr/>
        </p:nvSpPr>
        <p:spPr>
          <a:xfrm>
            <a:off x="1946012" y="3109668"/>
            <a:ext cx="678584" cy="23413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로그인</a:t>
            </a:r>
          </a:p>
        </p:txBody>
      </p:sp>
      <p:sp>
        <p:nvSpPr>
          <p:cNvPr id="64" name="사각형: 둥근 모서리 6">
            <a:extLst>
              <a:ext uri="{FF2B5EF4-FFF2-40B4-BE49-F238E27FC236}">
                <a16:creationId xmlns:a16="http://schemas.microsoft.com/office/drawing/2014/main" id="{E098B06B-A4FA-484C-8AA6-A7F1C182C08C}"/>
              </a:ext>
            </a:extLst>
          </p:cNvPr>
          <p:cNvSpPr/>
          <p:nvPr/>
        </p:nvSpPr>
        <p:spPr>
          <a:xfrm>
            <a:off x="1983788" y="4722646"/>
            <a:ext cx="1267150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검색</a:t>
            </a:r>
            <a:r>
              <a:rPr lang="en-US" altLang="ko-KR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</a:t>
            </a:r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컨텐츠</a:t>
            </a:r>
            <a:r>
              <a:rPr lang="en-US" altLang="ko-KR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)</a:t>
            </a:r>
            <a:endParaRPr lang="ko-KR" altLang="en-US" sz="1100" b="1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65" name="사각형: 둥근 모서리 6">
            <a:extLst>
              <a:ext uri="{FF2B5EF4-FFF2-40B4-BE49-F238E27FC236}">
                <a16:creationId xmlns:a16="http://schemas.microsoft.com/office/drawing/2014/main" id="{6C82FE99-3B4D-44AD-92B7-8A236C58C181}"/>
              </a:ext>
            </a:extLst>
          </p:cNvPr>
          <p:cNvSpPr/>
          <p:nvPr/>
        </p:nvSpPr>
        <p:spPr>
          <a:xfrm>
            <a:off x="1187815" y="5002709"/>
            <a:ext cx="758197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피드</a:t>
            </a:r>
          </a:p>
        </p:txBody>
      </p:sp>
      <p:sp>
        <p:nvSpPr>
          <p:cNvPr id="66" name="사각형: 둥근 모서리 6">
            <a:extLst>
              <a:ext uri="{FF2B5EF4-FFF2-40B4-BE49-F238E27FC236}">
                <a16:creationId xmlns:a16="http://schemas.microsoft.com/office/drawing/2014/main" id="{77456A89-DF44-4E6F-AF0D-C17E4772F314}"/>
              </a:ext>
            </a:extLst>
          </p:cNvPr>
          <p:cNvSpPr/>
          <p:nvPr/>
        </p:nvSpPr>
        <p:spPr>
          <a:xfrm>
            <a:off x="1995480" y="5002709"/>
            <a:ext cx="1048920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팔로우</a:t>
            </a:r>
            <a:r>
              <a:rPr lang="en-US" altLang="ko-KR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/</a:t>
            </a:r>
            <a:r>
              <a:rPr lang="ko-KR" altLang="en-US" sz="1100" b="1" err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팔로잉</a:t>
            </a:r>
            <a:endParaRPr lang="ko-KR" altLang="en-US" sz="1100" b="1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67" name="사각형: 둥근 모서리 6">
            <a:extLst>
              <a:ext uri="{FF2B5EF4-FFF2-40B4-BE49-F238E27FC236}">
                <a16:creationId xmlns:a16="http://schemas.microsoft.com/office/drawing/2014/main" id="{5451715E-28A2-4F84-8929-9AAC92A56D65}"/>
              </a:ext>
            </a:extLst>
          </p:cNvPr>
          <p:cNvSpPr/>
          <p:nvPr/>
        </p:nvSpPr>
        <p:spPr>
          <a:xfrm>
            <a:off x="2651529" y="3109341"/>
            <a:ext cx="901435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게</a:t>
            </a:r>
            <a:r>
              <a:rPr lang="ko-KR" altLang="en-US" sz="1100" b="1">
                <a:solidFill>
                  <a:schemeClr val="bg1"/>
                </a:solidFill>
                <a:ea typeface="NanumSquareOTF_ac Bold" panose="020B0600000101010101" pitchFamily="34" charset="-127"/>
              </a:rPr>
              <a:t>시</a:t>
            </a:r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글 관리</a:t>
            </a:r>
          </a:p>
        </p:txBody>
      </p:sp>
      <p:sp>
        <p:nvSpPr>
          <p:cNvPr id="68" name="사각형: 둥근 모서리 6">
            <a:extLst>
              <a:ext uri="{FF2B5EF4-FFF2-40B4-BE49-F238E27FC236}">
                <a16:creationId xmlns:a16="http://schemas.microsoft.com/office/drawing/2014/main" id="{D6682FBC-022D-4EB3-B44C-FFB3BAAA8169}"/>
              </a:ext>
            </a:extLst>
          </p:cNvPr>
          <p:cNvSpPr/>
          <p:nvPr/>
        </p:nvSpPr>
        <p:spPr>
          <a:xfrm>
            <a:off x="1163004" y="3414902"/>
            <a:ext cx="758197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친구 관리</a:t>
            </a:r>
          </a:p>
        </p:txBody>
      </p:sp>
      <p:sp>
        <p:nvSpPr>
          <p:cNvPr id="69" name="사각형: 둥근 모서리 6">
            <a:extLst>
              <a:ext uri="{FF2B5EF4-FFF2-40B4-BE49-F238E27FC236}">
                <a16:creationId xmlns:a16="http://schemas.microsoft.com/office/drawing/2014/main" id="{2486F2E3-E896-4988-8C4B-C466AF80DB1B}"/>
              </a:ext>
            </a:extLst>
          </p:cNvPr>
          <p:cNvSpPr/>
          <p:nvPr/>
        </p:nvSpPr>
        <p:spPr>
          <a:xfrm>
            <a:off x="1946011" y="3414902"/>
            <a:ext cx="678584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페이징</a:t>
            </a:r>
          </a:p>
        </p:txBody>
      </p:sp>
      <p:sp>
        <p:nvSpPr>
          <p:cNvPr id="70" name="사각형: 둥근 모서리 24">
            <a:extLst>
              <a:ext uri="{FF2B5EF4-FFF2-40B4-BE49-F238E27FC236}">
                <a16:creationId xmlns:a16="http://schemas.microsoft.com/office/drawing/2014/main" id="{827430EE-931D-4C90-9F73-926ABC04171A}"/>
              </a:ext>
            </a:extLst>
          </p:cNvPr>
          <p:cNvSpPr/>
          <p:nvPr/>
        </p:nvSpPr>
        <p:spPr>
          <a:xfrm>
            <a:off x="4725784" y="2457147"/>
            <a:ext cx="2663541" cy="35653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A4587EA-4A19-4817-9293-97BCB2A69243}"/>
              </a:ext>
            </a:extLst>
          </p:cNvPr>
          <p:cNvSpPr/>
          <p:nvPr/>
        </p:nvSpPr>
        <p:spPr>
          <a:xfrm>
            <a:off x="4765757" y="2758458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AB3A3A5-06E4-44CC-BA8B-F27AFA12E1DE}"/>
              </a:ext>
            </a:extLst>
          </p:cNvPr>
          <p:cNvSpPr/>
          <p:nvPr/>
        </p:nvSpPr>
        <p:spPr>
          <a:xfrm>
            <a:off x="4803971" y="4105486"/>
            <a:ext cx="646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</a:p>
        </p:txBody>
      </p:sp>
      <p:sp>
        <p:nvSpPr>
          <p:cNvPr id="73" name="사각형: 둥근 모서리 6">
            <a:extLst>
              <a:ext uri="{FF2B5EF4-FFF2-40B4-BE49-F238E27FC236}">
                <a16:creationId xmlns:a16="http://schemas.microsoft.com/office/drawing/2014/main" id="{1F9205DC-B212-4992-B72D-952D740F0361}"/>
              </a:ext>
            </a:extLst>
          </p:cNvPr>
          <p:cNvSpPr/>
          <p:nvPr/>
        </p:nvSpPr>
        <p:spPr>
          <a:xfrm>
            <a:off x="5984395" y="4474907"/>
            <a:ext cx="819373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en-US" altLang="ko-KR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1:1 </a:t>
            </a:r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채팅</a:t>
            </a:r>
          </a:p>
        </p:txBody>
      </p:sp>
      <p:sp>
        <p:nvSpPr>
          <p:cNvPr id="74" name="사각형: 둥근 모서리 6">
            <a:extLst>
              <a:ext uri="{FF2B5EF4-FFF2-40B4-BE49-F238E27FC236}">
                <a16:creationId xmlns:a16="http://schemas.microsoft.com/office/drawing/2014/main" id="{1BBB1C6E-E2E3-468C-957B-88B661056C4A}"/>
              </a:ext>
            </a:extLst>
          </p:cNvPr>
          <p:cNvSpPr/>
          <p:nvPr/>
        </p:nvSpPr>
        <p:spPr>
          <a:xfrm>
            <a:off x="5449909" y="4476424"/>
            <a:ext cx="452645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알림</a:t>
            </a:r>
          </a:p>
        </p:txBody>
      </p:sp>
      <p:sp>
        <p:nvSpPr>
          <p:cNvPr id="76" name="사각형: 둥근 모서리 6">
            <a:extLst>
              <a:ext uri="{FF2B5EF4-FFF2-40B4-BE49-F238E27FC236}">
                <a16:creationId xmlns:a16="http://schemas.microsoft.com/office/drawing/2014/main" id="{A4694990-1496-4808-AE74-C542A1A1DBED}"/>
              </a:ext>
            </a:extLst>
          </p:cNvPr>
          <p:cNvSpPr/>
          <p:nvPr/>
        </p:nvSpPr>
        <p:spPr>
          <a:xfrm>
            <a:off x="4844318" y="3141098"/>
            <a:ext cx="607821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채팅</a:t>
            </a:r>
          </a:p>
        </p:txBody>
      </p:sp>
      <p:sp>
        <p:nvSpPr>
          <p:cNvPr id="78" name="사각형: 둥근 모서리 6">
            <a:extLst>
              <a:ext uri="{FF2B5EF4-FFF2-40B4-BE49-F238E27FC236}">
                <a16:creationId xmlns:a16="http://schemas.microsoft.com/office/drawing/2014/main" id="{68B29EF1-DFFB-4C14-B632-5C353AEC2794}"/>
              </a:ext>
            </a:extLst>
          </p:cNvPr>
          <p:cNvSpPr/>
          <p:nvPr/>
        </p:nvSpPr>
        <p:spPr>
          <a:xfrm>
            <a:off x="5498696" y="3137416"/>
            <a:ext cx="564039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알림</a:t>
            </a:r>
          </a:p>
        </p:txBody>
      </p:sp>
      <p:sp>
        <p:nvSpPr>
          <p:cNvPr id="79" name="사각형: 둥근 모서리 6">
            <a:extLst>
              <a:ext uri="{FF2B5EF4-FFF2-40B4-BE49-F238E27FC236}">
                <a16:creationId xmlns:a16="http://schemas.microsoft.com/office/drawing/2014/main" id="{7A010D75-D6E4-4C77-8E05-884598D99ED0}"/>
              </a:ext>
            </a:extLst>
          </p:cNvPr>
          <p:cNvSpPr/>
          <p:nvPr/>
        </p:nvSpPr>
        <p:spPr>
          <a:xfrm>
            <a:off x="4871697" y="4476196"/>
            <a:ext cx="529799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추천</a:t>
            </a:r>
          </a:p>
        </p:txBody>
      </p:sp>
      <p:sp>
        <p:nvSpPr>
          <p:cNvPr id="80" name="사각형: 둥근 모서리 6">
            <a:extLst>
              <a:ext uri="{FF2B5EF4-FFF2-40B4-BE49-F238E27FC236}">
                <a16:creationId xmlns:a16="http://schemas.microsoft.com/office/drawing/2014/main" id="{E7BAB8B3-E9D1-4228-8C77-DA2CB51CD69B}"/>
              </a:ext>
            </a:extLst>
          </p:cNvPr>
          <p:cNvSpPr/>
          <p:nvPr/>
        </p:nvSpPr>
        <p:spPr>
          <a:xfrm>
            <a:off x="4871698" y="4887565"/>
            <a:ext cx="911653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피드 최적화</a:t>
            </a:r>
          </a:p>
        </p:txBody>
      </p:sp>
      <p:sp>
        <p:nvSpPr>
          <p:cNvPr id="81" name="사각형: 둥근 모서리 6">
            <a:extLst>
              <a:ext uri="{FF2B5EF4-FFF2-40B4-BE49-F238E27FC236}">
                <a16:creationId xmlns:a16="http://schemas.microsoft.com/office/drawing/2014/main" id="{6477FE6C-2CA5-4A05-97F5-4B1A41BBA6F3}"/>
              </a:ext>
            </a:extLst>
          </p:cNvPr>
          <p:cNvSpPr/>
          <p:nvPr/>
        </p:nvSpPr>
        <p:spPr>
          <a:xfrm>
            <a:off x="5854603" y="4879191"/>
            <a:ext cx="911653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성능 개선</a:t>
            </a:r>
          </a:p>
        </p:txBody>
      </p:sp>
      <p:sp>
        <p:nvSpPr>
          <p:cNvPr id="82" name="사각형: 둥근 모서리 6">
            <a:extLst>
              <a:ext uri="{FF2B5EF4-FFF2-40B4-BE49-F238E27FC236}">
                <a16:creationId xmlns:a16="http://schemas.microsoft.com/office/drawing/2014/main" id="{D51B3BEB-5502-4056-A630-9288ADA9881D}"/>
              </a:ext>
            </a:extLst>
          </p:cNvPr>
          <p:cNvSpPr/>
          <p:nvPr/>
        </p:nvSpPr>
        <p:spPr>
          <a:xfrm>
            <a:off x="2649407" y="3414902"/>
            <a:ext cx="901435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계정 관리</a:t>
            </a:r>
          </a:p>
        </p:txBody>
      </p:sp>
      <p:sp>
        <p:nvSpPr>
          <p:cNvPr id="85" name="사각형: 둥근 모서리 24">
            <a:extLst>
              <a:ext uri="{FF2B5EF4-FFF2-40B4-BE49-F238E27FC236}">
                <a16:creationId xmlns:a16="http://schemas.microsoft.com/office/drawing/2014/main" id="{B3B2FDEE-B081-4A14-BB1B-1D91C6B310AD}"/>
              </a:ext>
            </a:extLst>
          </p:cNvPr>
          <p:cNvSpPr/>
          <p:nvPr/>
        </p:nvSpPr>
        <p:spPr>
          <a:xfrm>
            <a:off x="8403042" y="2457146"/>
            <a:ext cx="2663541" cy="35653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AADFFE1-96E0-48FC-8538-CCBD4E9B11E1}"/>
              </a:ext>
            </a:extLst>
          </p:cNvPr>
          <p:cNvSpPr/>
          <p:nvPr/>
        </p:nvSpPr>
        <p:spPr>
          <a:xfrm>
            <a:off x="8502129" y="2762421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1B9CA33-A40A-4605-8102-34AB9F3820E0}"/>
              </a:ext>
            </a:extLst>
          </p:cNvPr>
          <p:cNvSpPr/>
          <p:nvPr/>
        </p:nvSpPr>
        <p:spPr>
          <a:xfrm>
            <a:off x="8506445" y="4108715"/>
            <a:ext cx="646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</a:p>
        </p:txBody>
      </p:sp>
      <p:sp>
        <p:nvSpPr>
          <p:cNvPr id="88" name="사각형: 둥근 모서리 6">
            <a:extLst>
              <a:ext uri="{FF2B5EF4-FFF2-40B4-BE49-F238E27FC236}">
                <a16:creationId xmlns:a16="http://schemas.microsoft.com/office/drawing/2014/main" id="{C5FFC22E-E072-4452-B5ED-81D34D8DC21C}"/>
              </a:ext>
            </a:extLst>
          </p:cNvPr>
          <p:cNvSpPr/>
          <p:nvPr/>
        </p:nvSpPr>
        <p:spPr>
          <a:xfrm>
            <a:off x="8559461" y="4471601"/>
            <a:ext cx="754763" cy="2462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백오피스</a:t>
            </a:r>
          </a:p>
        </p:txBody>
      </p:sp>
      <p:sp>
        <p:nvSpPr>
          <p:cNvPr id="89" name="사각형: 둥근 모서리 6">
            <a:extLst>
              <a:ext uri="{FF2B5EF4-FFF2-40B4-BE49-F238E27FC236}">
                <a16:creationId xmlns:a16="http://schemas.microsoft.com/office/drawing/2014/main" id="{448A874C-A688-4652-AC4E-89E7093B33EE}"/>
              </a:ext>
            </a:extLst>
          </p:cNvPr>
          <p:cNvSpPr/>
          <p:nvPr/>
        </p:nvSpPr>
        <p:spPr>
          <a:xfrm>
            <a:off x="8548639" y="4758763"/>
            <a:ext cx="901435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추천 최적화</a:t>
            </a:r>
          </a:p>
        </p:txBody>
      </p:sp>
      <p:sp>
        <p:nvSpPr>
          <p:cNvPr id="91" name="사각형: 둥근 모서리 6">
            <a:extLst>
              <a:ext uri="{FF2B5EF4-FFF2-40B4-BE49-F238E27FC236}">
                <a16:creationId xmlns:a16="http://schemas.microsoft.com/office/drawing/2014/main" id="{FB36C4F5-C587-40A2-AD8B-77699F449B6E}"/>
              </a:ext>
            </a:extLst>
          </p:cNvPr>
          <p:cNvSpPr/>
          <p:nvPr/>
        </p:nvSpPr>
        <p:spPr>
          <a:xfrm>
            <a:off x="8565561" y="3112805"/>
            <a:ext cx="1203857" cy="2462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앱 메모리 관리</a:t>
            </a:r>
          </a:p>
        </p:txBody>
      </p:sp>
      <p:sp>
        <p:nvSpPr>
          <p:cNvPr id="92" name="사각형: 둥근 모서리 6">
            <a:extLst>
              <a:ext uri="{FF2B5EF4-FFF2-40B4-BE49-F238E27FC236}">
                <a16:creationId xmlns:a16="http://schemas.microsoft.com/office/drawing/2014/main" id="{32F23DD9-E919-491E-AD55-59F331676330}"/>
              </a:ext>
            </a:extLst>
          </p:cNvPr>
          <p:cNvSpPr/>
          <p:nvPr/>
        </p:nvSpPr>
        <p:spPr>
          <a:xfrm>
            <a:off x="9344110" y="4471601"/>
            <a:ext cx="911653" cy="2462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다대다 채팅</a:t>
            </a:r>
          </a:p>
        </p:txBody>
      </p:sp>
      <p:sp>
        <p:nvSpPr>
          <p:cNvPr id="93" name="사각형: 둥근 모서리 6">
            <a:extLst>
              <a:ext uri="{FF2B5EF4-FFF2-40B4-BE49-F238E27FC236}">
                <a16:creationId xmlns:a16="http://schemas.microsoft.com/office/drawing/2014/main" id="{AED1E3A6-3EC9-496A-9776-FFF6CEB59CEB}"/>
              </a:ext>
            </a:extLst>
          </p:cNvPr>
          <p:cNvSpPr/>
          <p:nvPr/>
        </p:nvSpPr>
        <p:spPr>
          <a:xfrm>
            <a:off x="8565561" y="3389250"/>
            <a:ext cx="901435" cy="2462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다대다 채팅</a:t>
            </a:r>
          </a:p>
        </p:txBody>
      </p:sp>
      <p:sp>
        <p:nvSpPr>
          <p:cNvPr id="97" name="사각형: 둥근 모서리 6">
            <a:extLst>
              <a:ext uri="{FF2B5EF4-FFF2-40B4-BE49-F238E27FC236}">
                <a16:creationId xmlns:a16="http://schemas.microsoft.com/office/drawing/2014/main" id="{29B31F54-3324-46C2-86AE-202FCE57AE9A}"/>
              </a:ext>
            </a:extLst>
          </p:cNvPr>
          <p:cNvSpPr/>
          <p:nvPr/>
        </p:nvSpPr>
        <p:spPr>
          <a:xfrm>
            <a:off x="9795271" y="3111005"/>
            <a:ext cx="901435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en-US" altLang="ko-KR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UX </a:t>
            </a:r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개선</a:t>
            </a:r>
          </a:p>
        </p:txBody>
      </p:sp>
      <p:sp>
        <p:nvSpPr>
          <p:cNvPr id="98" name="사각형: 둥근 모서리 6">
            <a:extLst>
              <a:ext uri="{FF2B5EF4-FFF2-40B4-BE49-F238E27FC236}">
                <a16:creationId xmlns:a16="http://schemas.microsoft.com/office/drawing/2014/main" id="{9917E43A-65FE-416B-87C1-097016BFE59D}"/>
              </a:ext>
            </a:extLst>
          </p:cNvPr>
          <p:cNvSpPr/>
          <p:nvPr/>
        </p:nvSpPr>
        <p:spPr>
          <a:xfrm>
            <a:off x="9493331" y="4758763"/>
            <a:ext cx="901435" cy="2462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검색 튜닝</a:t>
            </a:r>
          </a:p>
        </p:txBody>
      </p:sp>
      <p:sp>
        <p:nvSpPr>
          <p:cNvPr id="99" name="사각형: 둥근 모서리 6">
            <a:extLst>
              <a:ext uri="{FF2B5EF4-FFF2-40B4-BE49-F238E27FC236}">
                <a16:creationId xmlns:a16="http://schemas.microsoft.com/office/drawing/2014/main" id="{0CCC7020-9181-47F6-A97E-BA8961D350BD}"/>
              </a:ext>
            </a:extLst>
          </p:cNvPr>
          <p:cNvSpPr/>
          <p:nvPr/>
        </p:nvSpPr>
        <p:spPr>
          <a:xfrm>
            <a:off x="8548638" y="5041905"/>
            <a:ext cx="754763" cy="2462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쇼핑 검색</a:t>
            </a:r>
          </a:p>
        </p:txBody>
      </p:sp>
      <p:sp>
        <p:nvSpPr>
          <p:cNvPr id="102" name="사각형: 둥근 모서리 6">
            <a:extLst>
              <a:ext uri="{FF2B5EF4-FFF2-40B4-BE49-F238E27FC236}">
                <a16:creationId xmlns:a16="http://schemas.microsoft.com/office/drawing/2014/main" id="{7A8E27C5-1CB6-4515-B6E9-46B49728899C}"/>
              </a:ext>
            </a:extLst>
          </p:cNvPr>
          <p:cNvSpPr/>
          <p:nvPr/>
        </p:nvSpPr>
        <p:spPr>
          <a:xfrm>
            <a:off x="9337564" y="5038922"/>
            <a:ext cx="1265609" cy="2462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en-US" altLang="ko-KR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MSA </a:t>
            </a:r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로그 수집</a:t>
            </a:r>
          </a:p>
        </p:txBody>
      </p:sp>
      <p:sp>
        <p:nvSpPr>
          <p:cNvPr id="103" name="사각형: 둥근 모서리 6">
            <a:extLst>
              <a:ext uri="{FF2B5EF4-FFF2-40B4-BE49-F238E27FC236}">
                <a16:creationId xmlns:a16="http://schemas.microsoft.com/office/drawing/2014/main" id="{03FCF0E0-FB05-43F7-871C-28B78C733503}"/>
              </a:ext>
            </a:extLst>
          </p:cNvPr>
          <p:cNvSpPr/>
          <p:nvPr/>
        </p:nvSpPr>
        <p:spPr>
          <a:xfrm>
            <a:off x="8546827" y="5317167"/>
            <a:ext cx="1265609" cy="2462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en-US" altLang="ko-KR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MSA </a:t>
            </a:r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모니터링</a:t>
            </a:r>
          </a:p>
        </p:txBody>
      </p:sp>
      <p:sp>
        <p:nvSpPr>
          <p:cNvPr id="104" name="사각형: 둥근 모서리 6">
            <a:extLst>
              <a:ext uri="{FF2B5EF4-FFF2-40B4-BE49-F238E27FC236}">
                <a16:creationId xmlns:a16="http://schemas.microsoft.com/office/drawing/2014/main" id="{9B6DBB5A-D426-479F-A917-2F86F23B5136}"/>
              </a:ext>
            </a:extLst>
          </p:cNvPr>
          <p:cNvSpPr/>
          <p:nvPr/>
        </p:nvSpPr>
        <p:spPr>
          <a:xfrm>
            <a:off x="9844586" y="5317167"/>
            <a:ext cx="1012381" cy="2462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30480" rIns="60960" bIns="30480" rtlCol="0" anchor="ctr"/>
          <a:lstStyle/>
          <a:p>
            <a:pPr algn="ctr"/>
            <a:r>
              <a:rPr lang="en-US" altLang="ko-KR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CI/CD </a:t>
            </a:r>
            <a:r>
              <a:rPr lang="ko-KR" altLang="en-US" sz="11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자동화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204725FB-F7B9-415D-8F33-03C9F1757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43" y="1086060"/>
            <a:ext cx="926124" cy="934497"/>
          </a:xfrm>
          <a:prstGeom prst="rect">
            <a:avLst/>
          </a:prstGeom>
        </p:spPr>
      </p:pic>
      <p:pic>
        <p:nvPicPr>
          <p:cNvPr id="62" name="그림 2">
            <a:extLst>
              <a:ext uri="{FF2B5EF4-FFF2-40B4-BE49-F238E27FC236}">
                <a16:creationId xmlns:a16="http://schemas.microsoft.com/office/drawing/2014/main" id="{8D8B383D-4072-486B-971D-CFC216E74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827" y="1111180"/>
            <a:ext cx="926124" cy="934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BD3F20-8A09-47CC-87C3-737CF6A9262F}"/>
              </a:ext>
            </a:extLst>
          </p:cNvPr>
          <p:cNvSpPr txBox="1"/>
          <p:nvPr/>
        </p:nvSpPr>
        <p:spPr>
          <a:xfrm>
            <a:off x="257092" y="213362"/>
            <a:ext cx="131959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kern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ExtraBold"/>
              </a:rPr>
              <a:t>개발 성과</a:t>
            </a:r>
            <a:endParaRPr kumimoji="1" lang="ko-Kore-KR" altLang="en-US" sz="2400">
              <a:latin typeface="NanumSquareOTF_ac" panose="020B0600000101010101" pitchFamily="34" charset="-127"/>
              <a:ea typeface="NanumSquareOTF_a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190782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0973D64-76C8-4371-97EC-C6441E4351A5}"/>
              </a:ext>
            </a:extLst>
          </p:cNvPr>
          <p:cNvSpPr txBox="1"/>
          <p:nvPr/>
        </p:nvSpPr>
        <p:spPr>
          <a:xfrm>
            <a:off x="106188" y="179387"/>
            <a:ext cx="3878671" cy="50400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NanumSquareOTF_ac Bold" panose="020B0600000101010101" pitchFamily="34" charset="-127"/>
                <a:ea typeface="NanumSquareOTF_ac Bold"/>
              </a:rPr>
              <a:t>✔️ </a:t>
            </a:r>
            <a:r>
              <a:rPr lang="en-US" altLang="ko-KR" sz="1600" b="1">
                <a:ea typeface="+mn-lt"/>
                <a:cs typeface="+mn-lt"/>
              </a:rPr>
              <a:t>Feed Server (</a:t>
            </a:r>
            <a:r>
              <a:rPr lang="en-US" altLang="ko-KR" sz="1600" b="1" err="1">
                <a:ea typeface="+mn-lt"/>
                <a:cs typeface="+mn-lt"/>
              </a:rPr>
              <a:t>추천</a:t>
            </a:r>
            <a:r>
              <a:rPr lang="en-US" altLang="ko-KR" sz="1600" b="1">
                <a:ea typeface="+mn-lt"/>
                <a:cs typeface="+mn-lt"/>
              </a:rPr>
              <a:t> </a:t>
            </a:r>
            <a:r>
              <a:rPr lang="ko-KR" altLang="en-US" sz="1600" b="1">
                <a:ea typeface="+mn-lt"/>
                <a:cs typeface="+mn-lt"/>
              </a:rPr>
              <a:t>피드</a:t>
            </a:r>
            <a:r>
              <a:rPr lang="en-US" altLang="ko-KR" sz="1600" b="1">
                <a:ea typeface="+mn-lt"/>
                <a:cs typeface="+mn-lt"/>
              </a:rPr>
              <a:t>) </a:t>
            </a:r>
            <a:r>
              <a:rPr lang="en-US" sz="1600" b="1">
                <a:ea typeface="+mn-lt"/>
                <a:cs typeface="+mn-lt"/>
              </a:rPr>
              <a:t>- </a:t>
            </a:r>
            <a:r>
              <a:rPr lang="en-US" sz="1600" b="1" err="1">
                <a:ea typeface="+mn-lt"/>
                <a:cs typeface="+mn-lt"/>
              </a:rPr>
              <a:t>김현수</a:t>
            </a:r>
            <a:endParaRPr lang="ko-KR" altLang="en-US" sz="160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ko-KR" altLang="en-US" sz="1600" b="1">
              <a:latin typeface="NanumSquareOTF_ac Bold" panose="020B0600000101010101" pitchFamily="34" charset="-127"/>
              <a:ea typeface="NanumSquareOTF_ac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313E4-A849-4EF3-A2A3-792EBB028333}"/>
              </a:ext>
            </a:extLst>
          </p:cNvPr>
          <p:cNvSpPr txBox="1"/>
          <p:nvPr/>
        </p:nvSpPr>
        <p:spPr>
          <a:xfrm>
            <a:off x="311550" y="1593550"/>
            <a:ext cx="8042146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>
                <a:latin typeface="Calibri"/>
                <a:ea typeface="NanumSquareOTF_ac Bold"/>
                <a:cs typeface="Calibri"/>
              </a:rPr>
              <a:t>팔로우 정보를 기반으로 </a:t>
            </a:r>
            <a:endParaRPr lang="ko-KR" altLang="en-US"/>
          </a:p>
          <a:p>
            <a:r>
              <a:rPr lang="en-US" altLang="ko-KR" sz="2000" b="1" err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Pagerank</a:t>
            </a:r>
            <a:r>
              <a:rPr lang="en-US" altLang="ko-KR" sz="2000" b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2000" b="1" err="1">
                <a:solidFill>
                  <a:srgbClr val="FF0000"/>
                </a:solidFill>
                <a:latin typeface="나눔바른고딕"/>
                <a:ea typeface="NanumSquareOTF_ac Bold"/>
                <a:cs typeface="Calibri"/>
              </a:rPr>
              <a:t>알고리즘</a:t>
            </a:r>
            <a:r>
              <a:rPr lang="en-US" altLang="ko-KR" sz="2000" b="1" err="1">
                <a:latin typeface="나눔바른고딕"/>
                <a:ea typeface="NanumSquareOTF_ac Bold"/>
                <a:cs typeface="Calibri"/>
              </a:rPr>
              <a:t>을</a:t>
            </a:r>
            <a:r>
              <a:rPr lang="en-US" altLang="ko-KR" sz="20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2000" b="1" err="1">
                <a:latin typeface="나눔바른고딕"/>
                <a:ea typeface="NanumSquareOTF_ac Bold"/>
                <a:cs typeface="Calibri"/>
              </a:rPr>
              <a:t>활용하여</a:t>
            </a:r>
            <a:endParaRPr lang="ko-KR" altLang="en-US" sz="2000">
              <a:latin typeface="Calibri" panose="020F0502020204030204"/>
              <a:ea typeface="맑은 고딕" panose="020B0503020000020004" pitchFamily="34" charset="-127"/>
              <a:cs typeface="Calibri"/>
            </a:endParaRPr>
          </a:p>
          <a:p>
            <a:endParaRPr lang="en-US" altLang="ko-KR" sz="2000" b="1">
              <a:latin typeface="나눔바른고딕"/>
              <a:ea typeface="NanumSquareOTF_ac Bold"/>
              <a:cs typeface="Calibri"/>
            </a:endParaRPr>
          </a:p>
          <a:p>
            <a:endParaRPr lang="ko-KR" altLang="en-US" sz="2000">
              <a:latin typeface="Calibri" panose="020F0502020204030204"/>
              <a:ea typeface="맑은 고딕" panose="020B0503020000020004" pitchFamily="34" charset="-127"/>
              <a:cs typeface="Calibri"/>
            </a:endParaRPr>
          </a:p>
          <a:p>
            <a:r>
              <a:rPr lang="ko-KR" altLang="en-US" sz="2000">
                <a:latin typeface="Calibri"/>
                <a:ea typeface="맑은 고딕"/>
                <a:cs typeface="Calibri"/>
              </a:rPr>
              <a:t>팔로우 상태가 아닌</a:t>
            </a:r>
          </a:p>
          <a:p>
            <a:endParaRPr lang="ko-KR" altLang="en-US" sz="2000">
              <a:latin typeface="Calibri"/>
              <a:ea typeface="맑은 고딕"/>
              <a:cs typeface="Calibri"/>
            </a:endParaRPr>
          </a:p>
          <a:p>
            <a:r>
              <a:rPr lang="ko-KR" altLang="en-US" sz="2000">
                <a:latin typeface="Calibri"/>
                <a:ea typeface="맑은 고딕"/>
                <a:cs typeface="Calibri"/>
              </a:rPr>
              <a:t>서비스내 영향력 있는  </a:t>
            </a:r>
            <a:r>
              <a:rPr lang="ko-KR" altLang="en-US" sz="2000" b="1">
                <a:latin typeface="Calibri"/>
                <a:ea typeface="맑은 고딕"/>
                <a:cs typeface="Calibri"/>
              </a:rPr>
              <a:t>'</a:t>
            </a:r>
            <a:r>
              <a:rPr lang="ko-KR" altLang="en-US" sz="2000" b="1" err="1">
                <a:latin typeface="Calibri"/>
                <a:ea typeface="맑은 고딕"/>
                <a:cs typeface="Calibri"/>
              </a:rPr>
              <a:t>인플루언서'</a:t>
            </a:r>
            <a:r>
              <a:rPr lang="ko-KR" altLang="en-US" sz="2000" err="1">
                <a:latin typeface="Calibri"/>
                <a:ea typeface="맑은 고딕"/>
                <a:cs typeface="Calibri"/>
              </a:rPr>
              <a:t>를</a:t>
            </a:r>
            <a:r>
              <a:rPr lang="ko-KR" altLang="en-US" sz="2000">
                <a:latin typeface="Calibri"/>
                <a:ea typeface="맑은 고딕"/>
                <a:cs typeface="Calibri"/>
              </a:rPr>
              <a:t> 찾아 피드 추천</a:t>
            </a:r>
            <a:endParaRPr lang="ko-KR"/>
          </a:p>
          <a:p>
            <a:endParaRPr lang="ko-KR" altLang="en-US" sz="2000">
              <a:latin typeface="Calibri"/>
              <a:ea typeface="맑은 고딕"/>
              <a:cs typeface="Calibri"/>
            </a:endParaRPr>
          </a:p>
          <a:p>
            <a:r>
              <a:rPr lang="ko-KR" altLang="en-US" sz="2400" b="1">
                <a:latin typeface="Calibri"/>
                <a:ea typeface="맑은 고딕"/>
                <a:cs typeface="Calibri"/>
              </a:rPr>
              <a:t>[정렬 기준]</a:t>
            </a:r>
          </a:p>
          <a:p>
            <a:r>
              <a:rPr lang="ko-KR" altLang="en-US" sz="2000">
                <a:latin typeface="Calibri"/>
                <a:ea typeface="맑은 고딕"/>
                <a:cs typeface="Calibri"/>
              </a:rPr>
              <a:t>- 상위 10명의 인플루언서의 게시글 </a:t>
            </a:r>
          </a:p>
          <a:p>
            <a:r>
              <a:rPr lang="ko-KR" altLang="en-US" sz="2000">
                <a:latin typeface="Calibri"/>
                <a:ea typeface="맑은 고딕"/>
                <a:cs typeface="Calibri"/>
              </a:rPr>
              <a:t>- 좋아요 2점, 댓글 1점, 날짜 지날수록 점수 하락</a:t>
            </a:r>
          </a:p>
          <a:p>
            <a:endParaRPr lang="ko-KR" altLang="en-US" sz="2000">
              <a:latin typeface="Calibri"/>
              <a:ea typeface="맑은 고딕"/>
              <a:cs typeface="Calibri"/>
            </a:endParaRPr>
          </a:p>
          <a:p>
            <a:r>
              <a:rPr lang="ko-KR" altLang="en-US" sz="2000">
                <a:latin typeface="Calibri"/>
                <a:ea typeface="맑은 고딕"/>
                <a:cs typeface="Calibri"/>
              </a:rPr>
              <a:t>-&gt; 가장 상위 10개 게시글 추천</a:t>
            </a:r>
            <a:endParaRPr lang="ko-KR" altLang="en-US" sz="2000">
              <a:ea typeface="맑은 고딕"/>
              <a:cs typeface="Calibri"/>
            </a:endParaRPr>
          </a:p>
          <a:p>
            <a:endParaRPr lang="ko-KR" altLang="en-US" sz="2000">
              <a:latin typeface="Calibri"/>
              <a:ea typeface="맑은 고딕"/>
              <a:cs typeface="Calibri"/>
            </a:endParaRPr>
          </a:p>
          <a:p>
            <a:endParaRPr lang="en-US" altLang="ko-KR" sz="2000" b="1">
              <a:latin typeface="Calibri"/>
              <a:ea typeface="맑은 고딕"/>
              <a:cs typeface="Calibri"/>
            </a:endParaRPr>
          </a:p>
          <a:p>
            <a:endParaRPr lang="en-US" altLang="ko-KR" sz="2000" b="1">
              <a:latin typeface="Calibri"/>
              <a:ea typeface="NanumSquareOTF_ac Bold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40F5D-DA9A-4241-BB0B-DFFDD4C3BCDE}"/>
              </a:ext>
            </a:extLst>
          </p:cNvPr>
          <p:cNvSpPr txBox="1"/>
          <p:nvPr/>
        </p:nvSpPr>
        <p:spPr>
          <a:xfrm>
            <a:off x="387544" y="941667"/>
            <a:ext cx="7888255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latin typeface="나눔바른고딕"/>
                <a:ea typeface="NanumSquareOTF_ac Bold"/>
                <a:cs typeface="Calibri"/>
              </a:rPr>
              <a:t>#  </a:t>
            </a:r>
            <a:r>
              <a:rPr lang="en-US" altLang="ko-KR" sz="2800" b="1" err="1">
                <a:latin typeface="나눔바른고딕"/>
                <a:ea typeface="NanumSquareOTF_ac Bold"/>
                <a:cs typeface="Calibri"/>
              </a:rPr>
              <a:t>추천</a:t>
            </a:r>
            <a:r>
              <a:rPr lang="en-US" altLang="ko-KR" sz="28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2800" b="1" err="1">
                <a:latin typeface="나눔바른고딕"/>
                <a:ea typeface="NanumSquareOTF_ac Bold"/>
                <a:cs typeface="Calibri"/>
              </a:rPr>
              <a:t>피드</a:t>
            </a:r>
            <a:endParaRPr lang="en-US" altLang="ko-KR" sz="2800" b="1">
              <a:latin typeface="나눔바른고딕"/>
              <a:ea typeface="NanumSquareOTF_ac Bold"/>
              <a:cs typeface="Calibri"/>
            </a:endParaRPr>
          </a:p>
          <a:p>
            <a:endParaRPr lang="en-US" b="1">
              <a:ea typeface="+mn-lt"/>
              <a:cs typeface="+mn-lt"/>
            </a:endParaRPr>
          </a:p>
          <a:p>
            <a:endParaRPr lang="en-US">
              <a:cs typeface="Calibri"/>
            </a:endParaRPr>
          </a:p>
          <a:p>
            <a:endParaRPr lang="en-US" altLang="ko-KR" b="1">
              <a:latin typeface="나눔바른고딕"/>
              <a:ea typeface="NanumSquareOTF_ac Bold"/>
              <a:cs typeface="Calibri"/>
            </a:endParaRPr>
          </a:p>
          <a:p>
            <a:endParaRPr lang="en-US" altLang="ko-KR" b="1">
              <a:latin typeface="나눔바른고딕"/>
              <a:ea typeface="NanumSquareOTF_ac Bold"/>
              <a:cs typeface="Calibri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091AF723-4097-419B-94DF-51CC4DA3B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211" y="1485144"/>
            <a:ext cx="5371702" cy="40283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52403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EB2D4BDF-8F64-4371-A6A9-39BE5622F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222" y="275131"/>
            <a:ext cx="5978327" cy="59477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7DA287-E282-4F3B-9647-F7672D026F7E}"/>
              </a:ext>
            </a:extLst>
          </p:cNvPr>
          <p:cNvSpPr txBox="1"/>
          <p:nvPr/>
        </p:nvSpPr>
        <p:spPr>
          <a:xfrm>
            <a:off x="6870821" y="1142706"/>
            <a:ext cx="329146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b="1">
                <a:latin typeface="나눔바른고딕"/>
                <a:ea typeface="+mn-lt"/>
                <a:cs typeface="+mn-lt"/>
              </a:rPr>
              <a:t>(최초 요청)</a:t>
            </a:r>
            <a:r>
              <a:rPr lang="ko-KR" altLang="en-US" sz="1600">
                <a:latin typeface="나눔바른고딕"/>
                <a:ea typeface="+mn-lt"/>
                <a:cs typeface="+mn-lt"/>
              </a:rPr>
              <a:t> </a:t>
            </a:r>
            <a:endParaRPr lang="ko-KR" sz="1600">
              <a:latin typeface="나눔바른고딕"/>
              <a:ea typeface="맑은 고딕"/>
            </a:endParaRPr>
          </a:p>
          <a:p>
            <a:r>
              <a:rPr lang="ko-KR" sz="1600">
                <a:latin typeface="나눔바른고딕"/>
                <a:ea typeface="+mn-lt"/>
                <a:cs typeface="+mn-lt"/>
              </a:rPr>
              <a:t>(1-1) </a:t>
            </a:r>
            <a:r>
              <a:rPr lang="ko-KR" altLang="en-US" sz="1600" b="1">
                <a:latin typeface="나눔바른고딕"/>
                <a:ea typeface="+mn-lt"/>
                <a:cs typeface="+mn-lt"/>
              </a:rPr>
              <a:t>추천 알고리즘</a:t>
            </a:r>
            <a:r>
              <a:rPr lang="ko-KR" altLang="en-US" sz="1600">
                <a:latin typeface="나눔바른고딕"/>
                <a:ea typeface="+mn-lt"/>
                <a:cs typeface="+mn-lt"/>
              </a:rPr>
              <a:t>에</a:t>
            </a:r>
            <a:r>
              <a:rPr lang="ko-KR" sz="1600">
                <a:latin typeface="나눔바른고딕"/>
                <a:ea typeface="+mn-lt"/>
                <a:cs typeface="+mn-lt"/>
              </a:rPr>
              <a:t> 따른</a:t>
            </a:r>
            <a:r>
              <a:rPr lang="ko-KR" altLang="en-US" sz="1600">
                <a:latin typeface="나눔바른고딕"/>
                <a:ea typeface="+mn-lt"/>
                <a:cs typeface="+mn-lt"/>
              </a:rPr>
              <a:t> </a:t>
            </a:r>
            <a:endParaRPr lang="ko-KR" altLang="en-US" sz="1600">
              <a:latin typeface="나눔바른고딕"/>
              <a:ea typeface="맑은 고딕"/>
              <a:cs typeface="+mn-lt"/>
            </a:endParaRPr>
          </a:p>
          <a:p>
            <a:r>
              <a:rPr lang="ko-KR" altLang="en-US" sz="1600">
                <a:latin typeface="나눔바른고딕"/>
                <a:ea typeface="+mn-lt"/>
                <a:cs typeface="+mn-lt"/>
              </a:rPr>
              <a:t>           </a:t>
            </a:r>
            <a:r>
              <a:rPr lang="ko-KR" sz="1600">
                <a:latin typeface="나눔바른고딕"/>
                <a:ea typeface="+mn-lt"/>
                <a:cs typeface="+mn-lt"/>
              </a:rPr>
              <a:t>피드 </a:t>
            </a:r>
            <a:r>
              <a:rPr lang="ko-KR" sz="1600" err="1">
                <a:latin typeface="나눔바른고딕"/>
                <a:ea typeface="+mn-lt"/>
                <a:cs typeface="+mn-lt"/>
              </a:rPr>
              <a:t>id</a:t>
            </a:r>
            <a:r>
              <a:rPr lang="ko-KR" sz="1600">
                <a:latin typeface="나눔바른고딕"/>
                <a:ea typeface="+mn-lt"/>
                <a:cs typeface="+mn-lt"/>
              </a:rPr>
              <a:t> 조회</a:t>
            </a:r>
            <a:endParaRPr lang="ko-KR" sz="1600">
              <a:latin typeface="나눔바른고딕"/>
              <a:ea typeface="맑은 고딕"/>
            </a:endParaRPr>
          </a:p>
          <a:p>
            <a:pPr algn="l"/>
            <a:endParaRPr lang="ko-KR" altLang="en-US" sz="1600">
              <a:latin typeface="나눔바른고딕"/>
              <a:ea typeface="맑은 고딕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36B5F-318A-4529-A5E5-A68025010749}"/>
              </a:ext>
            </a:extLst>
          </p:cNvPr>
          <p:cNvSpPr txBox="1"/>
          <p:nvPr/>
        </p:nvSpPr>
        <p:spPr>
          <a:xfrm>
            <a:off x="7928571" y="2502648"/>
            <a:ext cx="329146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b="1">
                <a:latin typeface="나눔바른고딕"/>
                <a:ea typeface="+mn-lt"/>
                <a:cs typeface="+mn-lt"/>
              </a:rPr>
              <a:t>(최초 요청)</a:t>
            </a:r>
            <a:r>
              <a:rPr lang="ko-KR" altLang="en-US" sz="1600" b="1">
                <a:latin typeface="나눔바른고딕"/>
                <a:ea typeface="+mn-lt"/>
                <a:cs typeface="+mn-lt"/>
              </a:rPr>
              <a:t> </a:t>
            </a:r>
            <a:endParaRPr lang="ko-KR">
              <a:latin typeface="나눔바른고딕"/>
            </a:endParaRPr>
          </a:p>
          <a:p>
            <a:r>
              <a:rPr lang="ko-KR" sz="1600">
                <a:latin typeface="나눔바른고딕"/>
                <a:ea typeface="+mn-lt"/>
                <a:cs typeface="+mn-lt"/>
              </a:rPr>
              <a:t>(</a:t>
            </a:r>
            <a:r>
              <a:rPr lang="en-US" altLang="ko-KR" sz="1600">
                <a:latin typeface="나눔바른고딕"/>
                <a:ea typeface="+mn-lt"/>
                <a:cs typeface="+mn-lt"/>
              </a:rPr>
              <a:t>1-2</a:t>
            </a:r>
            <a:r>
              <a:rPr lang="ko-KR" sz="1600">
                <a:latin typeface="나눔바른고딕"/>
                <a:ea typeface="+mn-lt"/>
                <a:cs typeface="+mn-lt"/>
              </a:rPr>
              <a:t>) 피드 </a:t>
            </a:r>
            <a:r>
              <a:rPr lang="ko-KR" sz="1600" err="1">
                <a:latin typeface="나눔바른고딕"/>
                <a:ea typeface="+mn-lt"/>
                <a:cs typeface="+mn-lt"/>
              </a:rPr>
              <a:t>id</a:t>
            </a:r>
            <a:r>
              <a:rPr lang="ko-KR" altLang="en-US" sz="1600">
                <a:latin typeface="나눔바른고딕"/>
                <a:ea typeface="+mn-lt"/>
                <a:cs typeface="+mn-lt"/>
              </a:rPr>
              <a:t> </a:t>
            </a:r>
            <a:r>
              <a:rPr lang="en-US" altLang="en-US" b="1">
                <a:solidFill>
                  <a:srgbClr val="FF0000"/>
                </a:solidFill>
                <a:latin typeface="나눔바른고딕"/>
                <a:ea typeface="+mn-lt"/>
                <a:cs typeface="+mn-lt"/>
              </a:rPr>
              <a:t>5분</a:t>
            </a:r>
            <a:r>
              <a:rPr lang="ko-KR" b="1">
                <a:solidFill>
                  <a:srgbClr val="FF0000"/>
                </a:solidFill>
                <a:latin typeface="나눔바른고딕"/>
                <a:ea typeface="+mn-lt"/>
                <a:cs typeface="+mn-lt"/>
              </a:rPr>
              <a:t> </a:t>
            </a:r>
            <a:r>
              <a:rPr lang="ko-KR" altLang="en-US" b="1" err="1">
                <a:solidFill>
                  <a:srgbClr val="FF0000"/>
                </a:solidFill>
                <a:latin typeface="나눔바른고딕"/>
                <a:ea typeface="+mn-lt"/>
                <a:cs typeface="+mn-lt"/>
              </a:rPr>
              <a:t>캐싱</a:t>
            </a:r>
            <a:endParaRPr lang="ko-KR" b="1">
              <a:solidFill>
                <a:srgbClr val="FF0000"/>
              </a:solidFill>
              <a:latin typeface="나눔바른고딕"/>
            </a:endParaRPr>
          </a:p>
          <a:p>
            <a:pPr algn="l"/>
            <a:endParaRPr lang="ko-KR" altLang="en-US" sz="1600">
              <a:latin typeface="나눔바른고딕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02BCE-BF15-414C-8FFC-1AB6D9C8521C}"/>
              </a:ext>
            </a:extLst>
          </p:cNvPr>
          <p:cNvSpPr txBox="1"/>
          <p:nvPr/>
        </p:nvSpPr>
        <p:spPr>
          <a:xfrm>
            <a:off x="7970973" y="3262843"/>
            <a:ext cx="32914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>
                <a:ea typeface="나눔바른고딕"/>
                <a:cs typeface="+mn-lt"/>
              </a:rPr>
              <a:t>(</a:t>
            </a:r>
            <a:r>
              <a:rPr lang="en-US" altLang="ko-KR" sz="1600">
                <a:ea typeface="+mn-lt"/>
                <a:cs typeface="+mn-lt"/>
              </a:rPr>
              <a:t>2-1</a:t>
            </a:r>
            <a:r>
              <a:rPr lang="ko-KR" sz="1600">
                <a:ea typeface="나눔바른고딕"/>
                <a:cs typeface="+mn-lt"/>
              </a:rPr>
              <a:t>) </a:t>
            </a:r>
            <a:r>
              <a:rPr lang="ko-KR" altLang="en-US" sz="1600" err="1">
                <a:ea typeface="나눔바른고딕"/>
                <a:cs typeface="+mn-lt"/>
              </a:rPr>
              <a:t>캐싱된</a:t>
            </a:r>
            <a:r>
              <a:rPr lang="ko-KR" altLang="en-US" sz="1600">
                <a:ea typeface="나눔바른고딕"/>
                <a:cs typeface="+mn-lt"/>
              </a:rPr>
              <a:t> </a:t>
            </a:r>
            <a:r>
              <a:rPr lang="ko-KR" sz="1600" err="1">
                <a:ea typeface="나눔바른고딕"/>
                <a:cs typeface="+mn-lt"/>
              </a:rPr>
              <a:t>id</a:t>
            </a:r>
            <a:r>
              <a:rPr lang="ko-KR" sz="1600">
                <a:ea typeface="나눔바른고딕"/>
                <a:cs typeface="+mn-lt"/>
              </a:rPr>
              <a:t> 조회</a:t>
            </a:r>
            <a:endParaRPr lang="ko-KR">
              <a:ea typeface="나눔바른고딕"/>
            </a:endParaRPr>
          </a:p>
          <a:p>
            <a:pPr algn="l"/>
            <a:endParaRPr lang="ko-KR" altLang="en-US" sz="1600" b="1">
              <a:latin typeface="나눔바른고딕"/>
              <a:ea typeface="나눔바른고딕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CF0EF-0F74-4F80-AD82-DFBB0B60F275}"/>
              </a:ext>
            </a:extLst>
          </p:cNvPr>
          <p:cNvSpPr txBox="1"/>
          <p:nvPr/>
        </p:nvSpPr>
        <p:spPr>
          <a:xfrm>
            <a:off x="7296459" y="4629409"/>
            <a:ext cx="356095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>
                <a:latin typeface="나눔바른고딕"/>
                <a:ea typeface="+mn-lt"/>
                <a:cs typeface="+mn-lt"/>
              </a:rPr>
              <a:t>(</a:t>
            </a:r>
            <a:r>
              <a:rPr lang="en-US" altLang="ko-KR" sz="1600">
                <a:latin typeface="나눔바른고딕"/>
                <a:ea typeface="+mn-lt"/>
                <a:cs typeface="+mn-lt"/>
              </a:rPr>
              <a:t>2-2</a:t>
            </a:r>
            <a:r>
              <a:rPr lang="ko-KR" sz="1600">
                <a:latin typeface="나눔바른고딕"/>
                <a:ea typeface="+mn-lt"/>
                <a:cs typeface="+mn-lt"/>
              </a:rPr>
              <a:t>) 게시글 </a:t>
            </a:r>
            <a:r>
              <a:rPr lang="ko-KR" sz="1600" err="1">
                <a:latin typeface="나눔바른고딕"/>
                <a:ea typeface="+mn-lt"/>
                <a:cs typeface="+mn-lt"/>
              </a:rPr>
              <a:t>상세조회</a:t>
            </a:r>
            <a:endParaRPr lang="ko-KR" sz="1600">
              <a:latin typeface="나눔바른고딕"/>
              <a:cs typeface="Calibri"/>
            </a:endParaRPr>
          </a:p>
          <a:p>
            <a:endParaRPr lang="ko-KR" altLang="en-US" sz="1600">
              <a:latin typeface="나눔바른고딕"/>
              <a:ea typeface="+mn-lt"/>
              <a:cs typeface="+mn-lt"/>
            </a:endParaRPr>
          </a:p>
          <a:p>
            <a:r>
              <a:rPr lang="ko-KR" sz="1200">
                <a:latin typeface="나눔바른고딕"/>
                <a:ea typeface="+mn-lt"/>
                <a:cs typeface="+mn-lt"/>
              </a:rPr>
              <a:t>* 여러 게시글  </a:t>
            </a:r>
            <a:r>
              <a:rPr lang="ko-KR" sz="1200" err="1">
                <a:latin typeface="나눔바른고딕"/>
                <a:ea typeface="+mn-lt"/>
                <a:cs typeface="+mn-lt"/>
              </a:rPr>
              <a:t>in</a:t>
            </a:r>
            <a:r>
              <a:rPr lang="ko-KR" sz="1200">
                <a:latin typeface="나눔바른고딕"/>
                <a:ea typeface="+mn-lt"/>
                <a:cs typeface="+mn-lt"/>
              </a:rPr>
              <a:t> 키워드로 </a:t>
            </a:r>
            <a:r>
              <a:rPr lang="ko-KR" altLang="en-US" sz="1200">
                <a:latin typeface="나눔바른고딕"/>
                <a:ea typeface="+mn-lt"/>
                <a:cs typeface="+mn-lt"/>
              </a:rPr>
              <a:t>한번에</a:t>
            </a:r>
            <a:r>
              <a:rPr lang="ko-KR" sz="1200">
                <a:latin typeface="나눔바른고딕"/>
                <a:ea typeface="+mn-lt"/>
                <a:cs typeface="+mn-lt"/>
              </a:rPr>
              <a:t> 조회</a:t>
            </a:r>
          </a:p>
          <a:p>
            <a:pPr algn="l"/>
            <a:endParaRPr lang="ko-KR" sz="1600">
              <a:latin typeface="나눔바른고딕"/>
              <a:ea typeface="나눔바른고딕"/>
              <a:cs typeface="Calibri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1CD6B528-C427-4CFF-A035-C532F5AB40A7}"/>
              </a:ext>
            </a:extLst>
          </p:cNvPr>
          <p:cNvSpPr txBox="1"/>
          <p:nvPr/>
        </p:nvSpPr>
        <p:spPr>
          <a:xfrm>
            <a:off x="106188" y="179387"/>
            <a:ext cx="3878671" cy="50400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NanumSquareOTF_ac Bold"/>
                <a:ea typeface="NanumSquareOTF_ac Bold"/>
              </a:rPr>
              <a:t>✔️ </a:t>
            </a:r>
            <a:r>
              <a:rPr lang="en-US" altLang="ko-KR" sz="1600" b="1">
                <a:latin typeface="NanumSquareOTF_ac Bold"/>
                <a:ea typeface="NanumSquareOTF_ac Bold"/>
              </a:rPr>
              <a:t>Feed Server (</a:t>
            </a:r>
            <a:r>
              <a:rPr lang="en-US" altLang="ko-KR" sz="1600" b="1" err="1">
                <a:latin typeface="NanumSquareOTF_ac Bold"/>
                <a:ea typeface="NanumSquareOTF_ac Bold"/>
              </a:rPr>
              <a:t>추천</a:t>
            </a:r>
            <a:r>
              <a:rPr lang="en-US" altLang="ko-KR" sz="1600" b="1">
                <a:latin typeface="NanumSquareOTF_ac Bold"/>
                <a:ea typeface="NanumSquareOTF_ac Bold"/>
              </a:rPr>
              <a:t> </a:t>
            </a:r>
            <a:r>
              <a:rPr lang="en-US" altLang="ko-KR" sz="1600" b="1" err="1">
                <a:latin typeface="NanumSquareOTF_ac Bold"/>
                <a:ea typeface="NanumSquareOTF_ac Bold"/>
              </a:rPr>
              <a:t>피드</a:t>
            </a:r>
            <a:r>
              <a:rPr lang="en-US" altLang="ko-KR" sz="1600" b="1">
                <a:latin typeface="NanumSquareOTF_ac Bold"/>
                <a:ea typeface="NanumSquareOTF_ac Bold"/>
              </a:rPr>
              <a:t>) - </a:t>
            </a:r>
            <a:r>
              <a:rPr lang="en-US" altLang="ko-KR" sz="1600" b="1" err="1">
                <a:latin typeface="NanumSquareOTF_ac Bold"/>
                <a:ea typeface="NanumSquareOTF_ac Bold"/>
              </a:rPr>
              <a:t>김현수</a:t>
            </a:r>
            <a:endParaRPr lang="ko-KR" altLang="en-US" sz="1600" b="1" err="1">
              <a:latin typeface="NanumSquareOTF_ac Bold"/>
              <a:ea typeface="NanumSquareOTF_ac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07A18-1458-4270-B80F-042A05BB635F}"/>
              </a:ext>
            </a:extLst>
          </p:cNvPr>
          <p:cNvSpPr txBox="1"/>
          <p:nvPr/>
        </p:nvSpPr>
        <p:spPr>
          <a:xfrm>
            <a:off x="332848" y="1646036"/>
            <a:ext cx="7888255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latin typeface="나눔바른고딕"/>
                <a:ea typeface="NanumSquareOTF_ac Bold"/>
                <a:cs typeface="Calibri"/>
              </a:rPr>
              <a:t>#  </a:t>
            </a:r>
            <a:r>
              <a:rPr lang="en-US" altLang="ko-KR" sz="2800" b="1" err="1">
                <a:latin typeface="나눔바른고딕"/>
                <a:ea typeface="NanumSquareOTF_ac Bold"/>
                <a:cs typeface="Calibri"/>
              </a:rPr>
              <a:t>추천</a:t>
            </a:r>
            <a:r>
              <a:rPr lang="en-US" altLang="ko-KR" sz="28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2800" b="1" err="1">
                <a:latin typeface="나눔바른고딕"/>
                <a:ea typeface="NanumSquareOTF_ac Bold"/>
                <a:cs typeface="Calibri"/>
              </a:rPr>
              <a:t>피드</a:t>
            </a:r>
            <a:endParaRPr lang="en-US" altLang="ko-KR" sz="2800" b="1">
              <a:latin typeface="나눔바른고딕"/>
              <a:ea typeface="NanumSquareOTF_ac Bold"/>
              <a:cs typeface="Calibri"/>
            </a:endParaRPr>
          </a:p>
          <a:p>
            <a:endParaRPr lang="en-US" b="1">
              <a:ea typeface="+mn-lt"/>
              <a:cs typeface="+mn-lt"/>
            </a:endParaRPr>
          </a:p>
          <a:p>
            <a:endParaRPr lang="en-US">
              <a:cs typeface="Calibri"/>
            </a:endParaRPr>
          </a:p>
          <a:p>
            <a:r>
              <a:rPr lang="ko-KR" altLang="en-US">
                <a:latin typeface="Calibri"/>
                <a:ea typeface="NanumSquareOTF_ac Bold"/>
                <a:cs typeface="Calibri"/>
              </a:rPr>
              <a:t>추천 알고리즘은 부하가 크다는 특징으로</a:t>
            </a:r>
          </a:p>
          <a:p>
            <a:endParaRPr lang="ko-KR" altLang="en-US">
              <a:latin typeface="Calibri"/>
              <a:ea typeface="NanumSquareOTF_ac Bold"/>
              <a:cs typeface="Calibri"/>
            </a:endParaRPr>
          </a:p>
          <a:p>
            <a:endParaRPr lang="ko-KR" altLang="en-US">
              <a:latin typeface="Calibri"/>
              <a:ea typeface="NanumSquareOTF_ac Bold"/>
              <a:cs typeface="Calibri"/>
            </a:endParaRPr>
          </a:p>
          <a:p>
            <a:r>
              <a:rPr lang="ko-KR" altLang="en-US">
                <a:latin typeface="Calibri"/>
                <a:ea typeface="NanumSquareOTF_ac Bold"/>
                <a:cs typeface="Calibri"/>
              </a:rPr>
              <a:t>1) </a:t>
            </a:r>
            <a:r>
              <a:rPr lang="ko-KR" altLang="en-US" err="1">
                <a:latin typeface="Calibri"/>
                <a:ea typeface="NanumSquareOTF_ac Bold"/>
                <a:cs typeface="Calibri"/>
              </a:rPr>
              <a:t>Redis를</a:t>
            </a:r>
            <a:r>
              <a:rPr lang="ko-KR" altLang="en-US">
                <a:latin typeface="Calibri"/>
                <a:ea typeface="NanumSquareOTF_ac Bold"/>
                <a:cs typeface="Calibri"/>
              </a:rPr>
              <a:t> 활용하여 </a:t>
            </a:r>
            <a:r>
              <a:rPr lang="ko-KR" altLang="en-US" b="1">
                <a:latin typeface="Calibri"/>
                <a:ea typeface="NanumSquareOTF_ac Bold"/>
                <a:cs typeface="Calibri"/>
              </a:rPr>
              <a:t>5분간 </a:t>
            </a:r>
            <a:r>
              <a:rPr lang="ko-KR" altLang="en-US" b="1" err="1">
                <a:latin typeface="Calibri"/>
                <a:ea typeface="NanumSquareOTF_ac Bold"/>
                <a:cs typeface="Calibri"/>
              </a:rPr>
              <a:t>캐싱</a:t>
            </a:r>
            <a:endParaRPr lang="ko-KR" altLang="en-US" b="1">
              <a:latin typeface="Calibri"/>
              <a:ea typeface="NanumSquareOTF_ac Bold"/>
              <a:cs typeface="Calibri"/>
            </a:endParaRPr>
          </a:p>
          <a:p>
            <a:endParaRPr lang="ko-KR" altLang="en-US" b="1">
              <a:latin typeface="Calibri"/>
              <a:ea typeface="NanumSquareOTF_ac Bold"/>
              <a:cs typeface="Calibri"/>
            </a:endParaRPr>
          </a:p>
          <a:p>
            <a:endParaRPr lang="ko-KR" altLang="en-US" b="1">
              <a:latin typeface="Calibri"/>
              <a:ea typeface="NanumSquareOTF_ac Bold"/>
              <a:cs typeface="Calibri"/>
            </a:endParaRPr>
          </a:p>
          <a:p>
            <a:r>
              <a:rPr lang="ko-KR" altLang="en-US">
                <a:latin typeface="Calibri"/>
                <a:ea typeface="NanumSquareOTF_ac Bold"/>
                <a:cs typeface="Calibri"/>
              </a:rPr>
              <a:t>2) </a:t>
            </a:r>
            <a:r>
              <a:rPr lang="ko-KR" altLang="en-US" b="1" err="1">
                <a:latin typeface="Calibri"/>
                <a:ea typeface="NanumSquareOTF_ac Bold"/>
                <a:cs typeface="Calibri"/>
              </a:rPr>
              <a:t>memory에</a:t>
            </a:r>
            <a:r>
              <a:rPr lang="ko-KR" altLang="en-US" b="1">
                <a:latin typeface="Calibri"/>
                <a:ea typeface="NanumSquareOTF_ac Bold"/>
                <a:cs typeface="Calibri"/>
              </a:rPr>
              <a:t> 그래프 전체가 아닌 일부를 추출(</a:t>
            </a:r>
            <a:r>
              <a:rPr lang="ko-KR" altLang="en-US" b="1" err="1">
                <a:latin typeface="Calibri"/>
                <a:ea typeface="NanumSquareOTF_ac Bold"/>
                <a:cs typeface="Calibri"/>
              </a:rPr>
              <a:t>projection</a:t>
            </a:r>
            <a:r>
              <a:rPr lang="ko-KR" altLang="en-US" b="1">
                <a:latin typeface="Calibri"/>
                <a:ea typeface="NanumSquareOTF_ac Bold"/>
                <a:cs typeface="Calibri"/>
              </a:rPr>
              <a:t>)</a:t>
            </a:r>
          </a:p>
          <a:p>
            <a:r>
              <a:rPr lang="ko-KR" altLang="en-US">
                <a:latin typeface="Calibri"/>
                <a:ea typeface="NanumSquareOTF_ac Bold"/>
                <a:cs typeface="Calibri"/>
              </a:rPr>
              <a:t>하여 </a:t>
            </a:r>
            <a:r>
              <a:rPr lang="ko-KR" altLang="en-US" err="1">
                <a:latin typeface="Calibri"/>
                <a:ea typeface="NanumSquareOTF_ac Bold"/>
                <a:cs typeface="Calibri"/>
              </a:rPr>
              <a:t>pagerank알고리즘</a:t>
            </a:r>
            <a:r>
              <a:rPr lang="ko-KR" altLang="en-US">
                <a:latin typeface="Calibri"/>
                <a:ea typeface="NanumSquareOTF_ac Bold"/>
                <a:cs typeface="Calibri"/>
              </a:rPr>
              <a:t> 실행 -&gt; 성능향상</a:t>
            </a:r>
          </a:p>
          <a:p>
            <a:endParaRPr lang="en-US" altLang="ko-KR" b="1">
              <a:latin typeface="나눔바른고딕"/>
              <a:ea typeface="NanumSquareOTF_ac Bold"/>
              <a:cs typeface="Calibri"/>
            </a:endParaRPr>
          </a:p>
          <a:p>
            <a:endParaRPr lang="en-US" altLang="ko-KR" b="1">
              <a:latin typeface="나눔바른고딕"/>
              <a:ea typeface="NanumSquareOTF_ac Bold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179FB4-7EEA-43C6-82DF-4159C36D5585}"/>
              </a:ext>
            </a:extLst>
          </p:cNvPr>
          <p:cNvSpPr txBox="1"/>
          <p:nvPr/>
        </p:nvSpPr>
        <p:spPr>
          <a:xfrm>
            <a:off x="426234" y="5557901"/>
            <a:ext cx="893861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latin typeface="Calibri"/>
                <a:ea typeface="NanumSquareOTF_ac Bold"/>
                <a:cs typeface="Calibri"/>
              </a:rPr>
              <a:t>[기타 구현 기능]</a:t>
            </a:r>
          </a:p>
          <a:p>
            <a:r>
              <a:rPr lang="ko-KR" altLang="en-US" sz="1400" err="1">
                <a:latin typeface="Calibri"/>
                <a:ea typeface="NanumSquareOTF_ac Bold"/>
                <a:cs typeface="Calibri"/>
              </a:rPr>
              <a:t>포스팅CRUD</a:t>
            </a:r>
            <a:r>
              <a:rPr lang="ko-KR" altLang="en-US" sz="1400">
                <a:latin typeface="Calibri"/>
                <a:ea typeface="NanumSquareOTF_ac Bold"/>
                <a:cs typeface="Calibri"/>
              </a:rPr>
              <a:t>, </a:t>
            </a:r>
            <a:r>
              <a:rPr lang="ko-KR" altLang="en-US" sz="1400" err="1">
                <a:latin typeface="Calibri"/>
                <a:ea typeface="NanumSquareOTF_ac Bold"/>
                <a:cs typeface="Calibri"/>
              </a:rPr>
              <a:t>댓글CRUD</a:t>
            </a:r>
            <a:r>
              <a:rPr lang="ko-KR" altLang="en-US" sz="1400">
                <a:latin typeface="Calibri"/>
                <a:ea typeface="NanumSquareOTF_ac Bold"/>
                <a:cs typeface="Calibri"/>
              </a:rPr>
              <a:t>, </a:t>
            </a:r>
            <a:r>
              <a:rPr lang="ko-KR" altLang="en-US" sz="1400" err="1">
                <a:latin typeface="Calibri"/>
                <a:ea typeface="NanumSquareOTF_ac Bold"/>
                <a:cs typeface="Calibri"/>
              </a:rPr>
              <a:t>좋아요CRUD</a:t>
            </a:r>
            <a:r>
              <a:rPr lang="ko-KR" altLang="en-US" sz="1400">
                <a:latin typeface="Calibri"/>
                <a:ea typeface="NanumSquareOTF_ac Bold"/>
                <a:cs typeface="Calibri"/>
              </a:rPr>
              <a:t>, 팔로우 관리 기능을 구현하며</a:t>
            </a:r>
            <a:endParaRPr lang="en-US" altLang="ko-KR" sz="1400">
              <a:latin typeface="Calibri"/>
              <a:ea typeface="NanumSquareOTF_ac Bold"/>
              <a:cs typeface="Calibri"/>
            </a:endParaRPr>
          </a:p>
          <a:p>
            <a:endParaRPr lang="ko-KR" altLang="en-US" sz="1400">
              <a:latin typeface="Calibri"/>
              <a:ea typeface="NanumSquareOTF_ac Bold"/>
              <a:cs typeface="Calibri"/>
            </a:endParaRPr>
          </a:p>
          <a:p>
            <a:r>
              <a:rPr lang="ko-KR" altLang="en-US" sz="1400">
                <a:latin typeface="Calibri"/>
                <a:ea typeface="NanumSquareOTF_ac Bold"/>
                <a:cs typeface="Calibri"/>
              </a:rPr>
              <a:t>-&gt; 특히 </a:t>
            </a:r>
            <a:r>
              <a:rPr lang="ko-KR" altLang="en-US" sz="1400" err="1">
                <a:latin typeface="Calibri"/>
                <a:ea typeface="NanumSquareOTF_ac Bold"/>
                <a:cs typeface="Calibri"/>
              </a:rPr>
              <a:t>Rabbitmq를</a:t>
            </a:r>
            <a:r>
              <a:rPr lang="ko-KR" altLang="en-US" sz="1400">
                <a:latin typeface="Calibri"/>
                <a:ea typeface="NanumSquareOTF_ac Bold"/>
                <a:cs typeface="Calibri"/>
              </a:rPr>
              <a:t> 활용하여  </a:t>
            </a:r>
            <a:r>
              <a:rPr lang="ko-KR" altLang="en-US" sz="1400" err="1">
                <a:latin typeface="Calibri"/>
                <a:ea typeface="NanumSquareOTF_ac Bold"/>
                <a:cs typeface="Calibri"/>
              </a:rPr>
              <a:t>Topic</a:t>
            </a:r>
            <a:r>
              <a:rPr lang="ko-KR" altLang="en-US" sz="1400">
                <a:latin typeface="Calibri"/>
                <a:ea typeface="NanumSquareOTF_ac Bold"/>
                <a:cs typeface="Calibri"/>
              </a:rPr>
              <a:t> </a:t>
            </a:r>
            <a:r>
              <a:rPr lang="ko-KR" altLang="en-US" sz="1400">
                <a:ea typeface="NanumSquareOTF_ac Bold"/>
                <a:cs typeface="Calibri"/>
              </a:rPr>
              <a:t>방식 다른 서버와 통신</a:t>
            </a:r>
            <a:endParaRPr lang="en-US" altLang="ko-KR" sz="1400">
              <a:latin typeface="Calibri"/>
              <a:ea typeface="NanumSquareOTF_ac Bold"/>
              <a:cs typeface="Calibri"/>
            </a:endParaRPr>
          </a:p>
          <a:p>
            <a:r>
              <a:rPr lang="en-US" altLang="ko-KR" sz="1400">
                <a:latin typeface="Calibri"/>
                <a:ea typeface="NanumSquareOTF_ac Bold"/>
                <a:cs typeface="Calibri"/>
              </a:rPr>
              <a:t>-&gt; </a:t>
            </a:r>
            <a:r>
              <a:rPr lang="ko-KR" altLang="en-US" sz="1400">
                <a:latin typeface="Calibri"/>
                <a:ea typeface="NanumSquareOTF_ac Bold"/>
                <a:cs typeface="Calibri"/>
              </a:rPr>
              <a:t>비동기적인 통신 그리고 </a:t>
            </a:r>
            <a:r>
              <a:rPr lang="ko-KR" altLang="en-US" sz="1400" err="1">
                <a:latin typeface="Calibri"/>
                <a:ea typeface="NanumSquareOTF_ac Bold"/>
                <a:cs typeface="Calibri"/>
              </a:rPr>
              <a:t>결합도를</a:t>
            </a:r>
            <a:r>
              <a:rPr lang="ko-KR" altLang="en-US" sz="1400">
                <a:latin typeface="Calibri"/>
                <a:ea typeface="NanumSquareOTF_ac Bold"/>
                <a:cs typeface="Calibri"/>
              </a:rPr>
              <a:t> 낮춘 구성하였다.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826412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C4D700B-90DB-7647-AFAF-3E275E383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98" y="49696"/>
            <a:ext cx="8394700" cy="5029200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430F5C1-4756-BF4B-BF2B-CCF805BA29B2}"/>
              </a:ext>
            </a:extLst>
          </p:cNvPr>
          <p:cNvCxnSpPr>
            <a:cxnSpLocks/>
          </p:cNvCxnSpPr>
          <p:nvPr/>
        </p:nvCxnSpPr>
        <p:spPr>
          <a:xfrm>
            <a:off x="8317129" y="1782090"/>
            <a:ext cx="0" cy="3959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AC0C0C9-1CF6-1346-8E28-2F2E1ED8084E}"/>
              </a:ext>
            </a:extLst>
          </p:cNvPr>
          <p:cNvCxnSpPr>
            <a:cxnSpLocks/>
          </p:cNvCxnSpPr>
          <p:nvPr/>
        </p:nvCxnSpPr>
        <p:spPr>
          <a:xfrm>
            <a:off x="8317129" y="2858722"/>
            <a:ext cx="0" cy="3959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0C4BD3-4CAE-6243-B7AF-5967DBEFA584}"/>
              </a:ext>
            </a:extLst>
          </p:cNvPr>
          <p:cNvSpPr txBox="1"/>
          <p:nvPr/>
        </p:nvSpPr>
        <p:spPr>
          <a:xfrm>
            <a:off x="7731071" y="1427189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알 수도 있는 친구</a:t>
            </a:r>
            <a:endParaRPr kumimoji="1" lang="ko-Kore-KR" altLang="en-US" sz="12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4046B9-9B19-3A41-941B-B6FB977007E3}"/>
              </a:ext>
            </a:extLst>
          </p:cNvPr>
          <p:cNvSpPr txBox="1"/>
          <p:nvPr/>
        </p:nvSpPr>
        <p:spPr>
          <a:xfrm>
            <a:off x="7773550" y="3308989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좋아할만한</a:t>
            </a:r>
            <a:r>
              <a:rPr kumimoji="1" lang="ko-KR" altLang="en-US" sz="11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kumimoji="1" lang="ko-KR" altLang="en-US" sz="1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친구</a:t>
            </a:r>
            <a:endParaRPr kumimoji="1" lang="ko-Kore-KR" altLang="en-US" sz="1100" b="1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8F7EE185-7AE8-994E-92FF-1FDCA8131B7F}"/>
              </a:ext>
            </a:extLst>
          </p:cNvPr>
          <p:cNvSpPr txBox="1"/>
          <p:nvPr/>
        </p:nvSpPr>
        <p:spPr>
          <a:xfrm>
            <a:off x="106188" y="179387"/>
            <a:ext cx="4392577" cy="504007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</a:t>
            </a:r>
            <a:r>
              <a:rPr lang="en-US" altLang="ko-KR" sz="16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Follow Recommend Server- </a:t>
            </a:r>
            <a:r>
              <a:rPr lang="ko-KR" altLang="en-US" sz="16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김인석</a:t>
            </a:r>
            <a:endParaRPr lang="en-US" sz="14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A7A0EB-1C8B-1C47-9608-D181B7C55062}"/>
              </a:ext>
            </a:extLst>
          </p:cNvPr>
          <p:cNvSpPr txBox="1"/>
          <p:nvPr/>
        </p:nvSpPr>
        <p:spPr>
          <a:xfrm>
            <a:off x="560588" y="4370289"/>
            <a:ext cx="7684206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latin typeface="NanumSquareOTF_ac Bold" panose="020B0600000101010101" pitchFamily="34" charset="-127"/>
                <a:ea typeface="NanumSquareOTF_ac Bold"/>
              </a:rPr>
              <a:t>* </a:t>
            </a:r>
            <a:r>
              <a:rPr lang="en-US" altLang="ko-KR" b="1" err="1">
                <a:latin typeface="NanumSquareOTF_ac Bold" panose="020B0600000101010101" pitchFamily="34" charset="-127"/>
                <a:ea typeface="NanumSquareOTF_ac Bold"/>
              </a:rPr>
              <a:t>기능</a:t>
            </a:r>
            <a:r>
              <a:rPr lang="en-US" altLang="ko-KR" b="1">
                <a:latin typeface="NanumSquareOTF_ac Bold" panose="020B0600000101010101" pitchFamily="34" charset="-127"/>
                <a:ea typeface="NanumSquareOTF_ac Bold"/>
              </a:rPr>
              <a:t> :</a:t>
            </a:r>
          </a:p>
          <a:p>
            <a:endParaRPr lang="en-US" altLang="ko-KR" b="1">
              <a:latin typeface="NanumSquareOTF_ac Bold" panose="020B0600000101010101" pitchFamily="34" charset="-127"/>
              <a:ea typeface="NanumSquareOTF_ac 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ea typeface="NanumSquareOTF_ac"/>
              </a:rPr>
              <a:t>알 수도 있는 친구</a:t>
            </a:r>
            <a:r>
              <a:rPr lang="en-US" altLang="ko-KR">
                <a:ea typeface="NanumSquareOTF_ac"/>
              </a:rPr>
              <a:t>:</a:t>
            </a:r>
            <a:r>
              <a:rPr lang="ko-KR" altLang="en-US">
                <a:ea typeface="NanumSquareOTF_ac"/>
              </a:rPr>
              <a:t>  유저간 </a:t>
            </a:r>
            <a:r>
              <a:rPr lang="ko-KR" altLang="en-US" b="1">
                <a:ea typeface="NanumSquareOTF_ac Bold"/>
              </a:rPr>
              <a:t>팔로우 관계</a:t>
            </a:r>
            <a:r>
              <a:rPr lang="ko-KR" altLang="en-US">
                <a:ea typeface="NanumSquareOTF_ac"/>
              </a:rPr>
              <a:t>를</a:t>
            </a:r>
            <a:r>
              <a:rPr lang="ko-KR" altLang="en-US" b="1">
                <a:ea typeface="NanumSquareOTF_ac Bold"/>
              </a:rPr>
              <a:t> </a:t>
            </a:r>
            <a:r>
              <a:rPr lang="ko-KR" altLang="en-US">
                <a:ea typeface="NanumSquareOTF_ac"/>
              </a:rPr>
              <a:t>활용한 친구 추천 </a:t>
            </a:r>
            <a:endParaRPr lang="en-US" altLang="ko-KR">
              <a:ea typeface="NanumSquareOTF_a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NanumSquareOTF_ac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ea typeface="NanumSquareOTF_ac"/>
                <a:cs typeface="Calibri"/>
              </a:rPr>
              <a:t>좋아할만한 친구</a:t>
            </a:r>
            <a:r>
              <a:rPr lang="en-US" altLang="ko-KR">
                <a:ea typeface="NanumSquareOTF_ac"/>
                <a:cs typeface="Calibri"/>
              </a:rPr>
              <a:t>:</a:t>
            </a:r>
            <a:r>
              <a:rPr lang="ko-KR" altLang="en-US">
                <a:ea typeface="NanumSquareOTF_ac"/>
                <a:cs typeface="Calibri"/>
              </a:rPr>
              <a:t> 유저의 </a:t>
            </a:r>
            <a:r>
              <a:rPr lang="ko-KR" altLang="en-US" b="1">
                <a:ea typeface="NanumSquareOTF_ac Bold"/>
                <a:cs typeface="Calibri"/>
              </a:rPr>
              <a:t>흥미 요소</a:t>
            </a:r>
            <a:r>
              <a:rPr lang="ko-KR" altLang="en-US">
                <a:ea typeface="NanumSquareOTF_ac"/>
                <a:cs typeface="Calibri"/>
              </a:rPr>
              <a:t>를</a:t>
            </a:r>
            <a:r>
              <a:rPr lang="ko-KR" altLang="en-US" b="1">
                <a:ea typeface="NanumSquareOTF_ac Bold"/>
                <a:cs typeface="Calibri"/>
              </a:rPr>
              <a:t> </a:t>
            </a:r>
            <a:r>
              <a:rPr lang="ko-KR" altLang="en-US">
                <a:ea typeface="NanumSquareOTF_ac"/>
                <a:cs typeface="Calibri"/>
              </a:rPr>
              <a:t>활용한 친구 추천</a:t>
            </a:r>
            <a:endParaRPr lang="en-US" altLang="ko-KR" b="1">
              <a:ea typeface="NanumSquareOTF_ac Bold"/>
              <a:cs typeface="Calibri"/>
            </a:endParaRPr>
          </a:p>
          <a:p>
            <a:endParaRPr lang="en-US" altLang="ko-KR" sz="1600">
              <a:ea typeface="NanumSquareOTF_a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242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1E5132C-21E0-2244-8122-DF38B50E3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103" y="222197"/>
            <a:ext cx="8394700" cy="5029200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8F7EE185-7AE8-994E-92FF-1FDCA8131B7F}"/>
              </a:ext>
            </a:extLst>
          </p:cNvPr>
          <p:cNvSpPr txBox="1"/>
          <p:nvPr/>
        </p:nvSpPr>
        <p:spPr>
          <a:xfrm>
            <a:off x="106188" y="179387"/>
            <a:ext cx="4330554" cy="504007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</a:t>
            </a:r>
            <a:r>
              <a:rPr lang="en-US" altLang="ko-KR" sz="16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Follow Recommend Server- </a:t>
            </a:r>
            <a:r>
              <a:rPr lang="ko-KR" altLang="en-US" sz="16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김인석</a:t>
            </a:r>
            <a:endParaRPr lang="en-US" sz="14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A7A0EB-1C8B-1C47-9608-D181B7C55062}"/>
              </a:ext>
            </a:extLst>
          </p:cNvPr>
          <p:cNvSpPr txBox="1"/>
          <p:nvPr/>
        </p:nvSpPr>
        <p:spPr>
          <a:xfrm>
            <a:off x="491014" y="4535436"/>
            <a:ext cx="7684206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latin typeface="NanumSquareOTF_ac Bold" panose="020B0600000101010101" pitchFamily="34" charset="-127"/>
                <a:ea typeface="NanumSquareOTF_ac Bold"/>
              </a:rPr>
              <a:t>* </a:t>
            </a:r>
            <a:r>
              <a:rPr lang="ko-KR" altLang="en-US" b="1">
                <a:latin typeface="NanumSquareOTF_ac Bold" panose="020B0600000101010101" pitchFamily="34" charset="-127"/>
                <a:ea typeface="NanumSquareOTF_ac Bold"/>
              </a:rPr>
              <a:t>알 수도 있는 친구</a:t>
            </a:r>
            <a:r>
              <a:rPr lang="en-US" altLang="ko-KR" b="1">
                <a:latin typeface="NanumSquareOTF_ac Bold" panose="020B0600000101010101" pitchFamily="34" charset="-127"/>
                <a:ea typeface="NanumSquareOTF_ac Bold"/>
              </a:rPr>
              <a:t>:</a:t>
            </a:r>
          </a:p>
          <a:p>
            <a:endParaRPr lang="en-US" altLang="ko-KR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>
                <a:latin typeface="NanumSquareOTF_ac Bold" panose="020B0600000101010101" pitchFamily="34" charset="-127"/>
                <a:ea typeface="NanumSquareOTF_ac Bold"/>
              </a:rPr>
              <a:t>유저간 관계</a:t>
            </a:r>
            <a:r>
              <a:rPr lang="en-US" altLang="ko-KR" b="1">
                <a:latin typeface="NanumSquareOTF_ac Bold" panose="020B0600000101010101" pitchFamily="34" charset="-127"/>
                <a:ea typeface="NanumSquareOTF_ac Bold"/>
              </a:rPr>
              <a:t>(ex.</a:t>
            </a:r>
            <a:r>
              <a:rPr lang="ko-KR" altLang="en-US" b="1">
                <a:latin typeface="NanumSquareOTF_ac Bold" panose="020B0600000101010101" pitchFamily="34" charset="-127"/>
                <a:ea typeface="NanumSquareOTF_ac Bold"/>
              </a:rPr>
              <a:t>친구의 친구</a:t>
            </a:r>
            <a:r>
              <a:rPr lang="en-US" altLang="ko-KR" b="1">
                <a:latin typeface="NanumSquareOTF_ac Bold" panose="020B0600000101010101" pitchFamily="34" charset="-127"/>
                <a:ea typeface="NanumSquareOTF_ac Bold"/>
              </a:rPr>
              <a:t>..)</a:t>
            </a:r>
            <a:r>
              <a:rPr lang="ko-KR" altLang="en-US">
                <a:latin typeface="NanumSquareOTF_ac"/>
                <a:ea typeface="NanumSquareOTF_ac" panose="020B0600000101010101" pitchFamily="34" charset="-127"/>
              </a:rPr>
              <a:t>를 활용하여 친구를 추천  </a:t>
            </a:r>
            <a:endParaRPr lang="en-US" altLang="ko-KR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endParaRPr lang="en-US" altLang="ko-KR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err="1">
                <a:latin typeface="NanumSquareOTF_ac Bold" panose="020B0600000101010101" pitchFamily="34" charset="-127"/>
                <a:ea typeface="NanumSquareOTF_ac Bold"/>
              </a:rPr>
              <a:t>pagerank</a:t>
            </a:r>
            <a:r>
              <a:rPr lang="en-US" altLang="ko-KR" b="1">
                <a:latin typeface="NanumSquareOTF_ac Bold" panose="020B0600000101010101" pitchFamily="34" charset="-127"/>
                <a:ea typeface="NanumSquareOTF_ac Bold"/>
              </a:rPr>
              <a:t> </a:t>
            </a:r>
            <a:r>
              <a:rPr lang="ko-KR" altLang="en-US" b="1">
                <a:latin typeface="NanumSquareOTF_ac Bold" panose="020B0600000101010101" pitchFamily="34" charset="-127"/>
                <a:ea typeface="NanumSquareOTF_ac Bold"/>
              </a:rPr>
              <a:t>알고리즘</a:t>
            </a:r>
            <a:r>
              <a:rPr lang="ko-KR" altLang="en-US">
                <a:latin typeface="NanumSquareOTF_ac"/>
                <a:ea typeface="NanumSquareOTF_ac" panose="020B0600000101010101" pitchFamily="34" charset="-127"/>
              </a:rPr>
              <a:t>을 통해 </a:t>
            </a:r>
            <a:r>
              <a:rPr lang="en-US" altLang="ko-KR">
                <a:latin typeface="NanumSquareOTF_ac"/>
                <a:ea typeface="NanumSquareOTF_ac" panose="020B0600000101010101" pitchFamily="34" charset="-127"/>
              </a:rPr>
              <a:t>,</a:t>
            </a:r>
            <a:r>
              <a:rPr lang="ko-KR" altLang="en-US">
                <a:latin typeface="NanumSquareOTF_ac"/>
                <a:ea typeface="NanumSquareOTF_ac" panose="020B0600000101010101" pitchFamily="34" charset="-127"/>
              </a:rPr>
              <a:t> 가장 타인과 상호작용</a:t>
            </a:r>
            <a:r>
              <a:rPr lang="en-US" altLang="ko-KR">
                <a:latin typeface="NanumSquareOTF_ac"/>
                <a:ea typeface="NanumSquareOTF_ac" panose="020B0600000101010101" pitchFamily="34" charset="-127"/>
              </a:rPr>
              <a:t>(</a:t>
            </a:r>
            <a:r>
              <a:rPr lang="ko-KR" altLang="en-US">
                <a:latin typeface="NanumSquareOTF_ac"/>
                <a:ea typeface="NanumSquareOTF_ac" panose="020B0600000101010101" pitchFamily="34" charset="-127"/>
              </a:rPr>
              <a:t>앱 내 활동</a:t>
            </a:r>
            <a:r>
              <a:rPr lang="en-US" altLang="ko-KR">
                <a:latin typeface="NanumSquareOTF_ac"/>
                <a:ea typeface="NanumSquareOTF_ac" panose="020B0600000101010101" pitchFamily="34" charset="-127"/>
              </a:rPr>
              <a:t>)</a:t>
            </a:r>
            <a:r>
              <a:rPr lang="ko-KR" altLang="en-US">
                <a:latin typeface="NanumSquareOTF_ac"/>
                <a:ea typeface="NanumSquareOTF_ac" panose="020B0600000101010101" pitchFamily="34" charset="-127"/>
              </a:rPr>
              <a:t>을 </a:t>
            </a:r>
            <a:endParaRPr lang="en-US" altLang="ko-KR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ko-KR" altLang="en-US">
                <a:latin typeface="NanumSquareOTF_ac"/>
                <a:ea typeface="NanumSquareOTF_ac" panose="020B0600000101010101" pitchFamily="34" charset="-127"/>
              </a:rPr>
              <a:t>     </a:t>
            </a:r>
            <a:r>
              <a:rPr lang="ko-KR" altLang="en-US" err="1">
                <a:latin typeface="NanumSquareOTF_ac"/>
                <a:ea typeface="NanumSquareOTF_ac" panose="020B0600000101010101" pitchFamily="34" charset="-127"/>
              </a:rPr>
              <a:t>많이하는</a:t>
            </a:r>
            <a:r>
              <a:rPr lang="ko-KR" altLang="en-US">
                <a:latin typeface="NanumSquareOTF_ac"/>
                <a:ea typeface="NanumSquareOTF_ac" panose="020B0600000101010101" pitchFamily="34" charset="-127"/>
              </a:rPr>
              <a:t> 유저를 우선순위로 추천</a:t>
            </a:r>
            <a:br>
              <a:rPr lang="en-US" altLang="ko-KR"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br>
              <a:rPr lang="en-US" altLang="ko-KR"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lang="ko-KR" altLang="en-US">
                <a:latin typeface="NanumSquareOTF_ac"/>
                <a:ea typeface="NanumSquareOTF_ac" panose="020B0600000101010101" pitchFamily="34" charset="-127"/>
              </a:rPr>
              <a:t> </a:t>
            </a:r>
            <a:r>
              <a:rPr lang="en-US" altLang="ko-KR">
                <a:latin typeface="NanumSquareOTF_ac"/>
                <a:ea typeface="NanumSquareOTF_ac" panose="020B0600000101010101" pitchFamily="34" charset="-127"/>
              </a:rPr>
              <a:t>*</a:t>
            </a:r>
            <a:r>
              <a:rPr lang="en-US" altLang="ko-KR" b="1" err="1">
                <a:latin typeface="NanumSquareOTF_ac Bold"/>
                <a:ea typeface="NanumSquareOTF_ac Bold"/>
              </a:rPr>
              <a:t>pagerank</a:t>
            </a:r>
            <a:r>
              <a:rPr lang="en-US" altLang="ko-KR">
                <a:latin typeface="NanumSquareOTF_ac"/>
                <a:ea typeface="NanumSquareOTF_ac" panose="020B0600000101010101" pitchFamily="34" charset="-127"/>
              </a:rPr>
              <a:t>:</a:t>
            </a:r>
            <a:r>
              <a:rPr lang="ko-KR" altLang="en-US">
                <a:latin typeface="NanumSquareOTF_ac"/>
                <a:ea typeface="NanumSquareOTF_ac" panose="020B0600000101010101" pitchFamily="34" charset="-127"/>
              </a:rPr>
              <a:t>  </a:t>
            </a:r>
            <a:r>
              <a:rPr lang="en-US" altLang="ko-KR">
                <a:latin typeface="NanumSquareOTF_ac"/>
                <a:ea typeface="NanumSquareOTF_ac" panose="020B0600000101010101" pitchFamily="34" charset="-127"/>
              </a:rPr>
              <a:t>link-in</a:t>
            </a:r>
            <a:r>
              <a:rPr lang="ko-KR" altLang="en-US">
                <a:latin typeface="NanumSquareOTF_ac"/>
                <a:ea typeface="NanumSquareOTF_ac" panose="020B0600000101010101" pitchFamily="34" charset="-127"/>
              </a:rPr>
              <a:t>이 많이 되는 노드에 높은 점수를 부여하는 알고리즘</a:t>
            </a:r>
            <a:endParaRPr lang="en-US" altLang="ko-KR">
              <a:latin typeface="NanumSquareOTF_ac"/>
              <a:ea typeface="NanumSquareOTF_ac" panose="020B0600000101010101" pitchFamily="34" charset="-127"/>
            </a:endParaRPr>
          </a:p>
          <a:p>
            <a:endParaRPr lang="en-US" altLang="ko-KR" sz="16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098CC945-3647-864B-AA8E-F1414B607FD9}"/>
              </a:ext>
            </a:extLst>
          </p:cNvPr>
          <p:cNvCxnSpPr>
            <a:cxnSpLocks/>
          </p:cNvCxnSpPr>
          <p:nvPr/>
        </p:nvCxnSpPr>
        <p:spPr>
          <a:xfrm>
            <a:off x="8287312" y="1831005"/>
            <a:ext cx="0" cy="3959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18F668F-0AE1-3642-921B-9E08DFAC15EF}"/>
              </a:ext>
            </a:extLst>
          </p:cNvPr>
          <p:cNvCxnSpPr>
            <a:cxnSpLocks/>
          </p:cNvCxnSpPr>
          <p:nvPr/>
        </p:nvCxnSpPr>
        <p:spPr>
          <a:xfrm>
            <a:off x="8270140" y="2798901"/>
            <a:ext cx="0" cy="3959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1D1A3A-A353-D24A-ACEF-167F0BC3A54C}"/>
              </a:ext>
            </a:extLst>
          </p:cNvPr>
          <p:cNvSpPr txBox="1"/>
          <p:nvPr/>
        </p:nvSpPr>
        <p:spPr>
          <a:xfrm>
            <a:off x="7847927" y="1460789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유저간 관계 </a:t>
            </a:r>
            <a:endParaRPr kumimoji="1" lang="ko-Kore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455E56-3FEB-E149-82B9-798428CD72B4}"/>
              </a:ext>
            </a:extLst>
          </p:cNvPr>
          <p:cNvSpPr txBox="1"/>
          <p:nvPr/>
        </p:nvSpPr>
        <p:spPr>
          <a:xfrm>
            <a:off x="7847927" y="3264483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Pagerank</a:t>
            </a:r>
            <a:r>
              <a:rPr kumimoji="1" lang="ko-KR" altLang="en-US" sz="1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kumimoji="1" lang="ko-Kore-KR" altLang="en-US" sz="12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9D45E8-36CA-FA45-9E0C-14B84493B1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24" y="4238183"/>
            <a:ext cx="2504558" cy="2019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E4D785-D4F4-FE46-AB5C-1BF5F2AC60A4}"/>
              </a:ext>
            </a:extLst>
          </p:cNvPr>
          <p:cNvSpPr txBox="1"/>
          <p:nvPr/>
        </p:nvSpPr>
        <p:spPr>
          <a:xfrm>
            <a:off x="9509759" y="6451137"/>
            <a:ext cx="171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/>
              <a:t>&lt;</a:t>
            </a:r>
            <a:r>
              <a:rPr kumimoji="1" lang="en-US" altLang="ko-Kore-KR" err="1"/>
              <a:t>pagerank</a:t>
            </a:r>
            <a:r>
              <a:rPr kumimoji="1" lang="en-US" altLang="ko-Kore-KR"/>
              <a:t>&gt;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1416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E68445-88A0-824C-B7C9-0B0C74929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98" y="79753"/>
            <a:ext cx="8394700" cy="5029200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CC18777-44E0-AB47-8DAD-06E1DFF613C9}"/>
              </a:ext>
            </a:extLst>
          </p:cNvPr>
          <p:cNvCxnSpPr>
            <a:cxnSpLocks/>
          </p:cNvCxnSpPr>
          <p:nvPr/>
        </p:nvCxnSpPr>
        <p:spPr>
          <a:xfrm>
            <a:off x="8287312" y="1831005"/>
            <a:ext cx="0" cy="3959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90947B4-E1BA-E246-A15C-E3A03E013847}"/>
              </a:ext>
            </a:extLst>
          </p:cNvPr>
          <p:cNvCxnSpPr>
            <a:cxnSpLocks/>
          </p:cNvCxnSpPr>
          <p:nvPr/>
        </p:nvCxnSpPr>
        <p:spPr>
          <a:xfrm>
            <a:off x="8270140" y="2798901"/>
            <a:ext cx="0" cy="3959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AE6F902-FE6B-5346-A231-1E0D987FCA02}"/>
              </a:ext>
            </a:extLst>
          </p:cNvPr>
          <p:cNvSpPr txBox="1"/>
          <p:nvPr/>
        </p:nvSpPr>
        <p:spPr>
          <a:xfrm>
            <a:off x="7685221" y="1484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유저의 관심 요소 </a:t>
            </a:r>
            <a:endParaRPr kumimoji="1" lang="ko-Kore-KR" altLang="en-US" sz="12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502985-3AFA-924F-B96F-5862A24468F1}"/>
              </a:ext>
            </a:extLst>
          </p:cNvPr>
          <p:cNvSpPr txBox="1"/>
          <p:nvPr/>
        </p:nvSpPr>
        <p:spPr>
          <a:xfrm>
            <a:off x="7717745" y="3264483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최신 활동 내역</a:t>
            </a:r>
            <a:endParaRPr kumimoji="1" lang="ko-Kore-KR" altLang="en-US" sz="1200" b="1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8F7EE185-7AE8-994E-92FF-1FDCA8131B7F}"/>
              </a:ext>
            </a:extLst>
          </p:cNvPr>
          <p:cNvSpPr txBox="1"/>
          <p:nvPr/>
        </p:nvSpPr>
        <p:spPr>
          <a:xfrm>
            <a:off x="106188" y="179387"/>
            <a:ext cx="4392577" cy="504007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</a:t>
            </a:r>
            <a:r>
              <a:rPr lang="en-US" altLang="ko-KR" sz="16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Follow Recommend Server- </a:t>
            </a:r>
            <a:r>
              <a:rPr lang="ko-KR" altLang="en-US" sz="16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김인석</a:t>
            </a:r>
            <a:endParaRPr lang="en-US" sz="14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A7A0EB-1C8B-1C47-9608-D181B7C55062}"/>
              </a:ext>
            </a:extLst>
          </p:cNvPr>
          <p:cNvSpPr txBox="1"/>
          <p:nvPr/>
        </p:nvSpPr>
        <p:spPr>
          <a:xfrm>
            <a:off x="540708" y="4482244"/>
            <a:ext cx="866292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latin typeface="NanumSquareOTF_ac Bold" panose="020B0600000101010101" pitchFamily="34" charset="-127"/>
                <a:ea typeface="NanumSquareOTF_ac Bold"/>
              </a:rPr>
              <a:t>* </a:t>
            </a:r>
            <a:r>
              <a:rPr lang="ko-KR" altLang="en-US" b="1">
                <a:latin typeface="NanumSquareOTF_ac Bold" panose="020B0600000101010101" pitchFamily="34" charset="-127"/>
                <a:ea typeface="NanumSquareOTF_ac Bold"/>
              </a:rPr>
              <a:t>좋아할 만한 친구</a:t>
            </a:r>
            <a:r>
              <a:rPr lang="en-US" altLang="ko-KR" b="1">
                <a:latin typeface="NanumSquareOTF_ac Bold" panose="020B0600000101010101" pitchFamily="34" charset="-127"/>
                <a:ea typeface="NanumSquareOTF_ac Bold"/>
              </a:rPr>
              <a:t>:</a:t>
            </a:r>
          </a:p>
          <a:p>
            <a:endParaRPr lang="en-US" altLang="ko-KR">
              <a:latin typeface="NanumSquareOTF_ac" panose="020B0600000101010101" pitchFamily="34" charset="-127"/>
              <a:ea typeface="NanumSquareOTF_ac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NanumSquareOTF_ac" panose="020B0600000101010101" pitchFamily="34" charset="-127"/>
                <a:ea typeface="NanumSquareOTF_ac"/>
                <a:cs typeface="Calibri"/>
              </a:rPr>
              <a:t>유저에게 입력 받은 관심 포지션</a:t>
            </a:r>
            <a:r>
              <a:rPr lang="en-US" altLang="ko-KR">
                <a:latin typeface="NanumSquareOTF_ac" panose="020B0600000101010101" pitchFamily="34" charset="-127"/>
                <a:ea typeface="NanumSquareOTF_ac"/>
                <a:cs typeface="Calibri"/>
              </a:rPr>
              <a:t>&amp;</a:t>
            </a:r>
            <a:r>
              <a:rPr lang="ko-KR" altLang="en-US">
                <a:latin typeface="NanumSquareOTF_ac" panose="020B0600000101010101" pitchFamily="34" charset="-127"/>
                <a:ea typeface="NanumSquareOTF_ac"/>
                <a:cs typeface="Calibri"/>
              </a:rPr>
              <a:t>기술을 이용해</a:t>
            </a:r>
            <a:r>
              <a:rPr lang="en-US" altLang="ko-KR">
                <a:latin typeface="NanumSquareOTF_ac" panose="020B0600000101010101" pitchFamily="34" charset="-127"/>
                <a:ea typeface="NanumSquareOTF_ac"/>
                <a:cs typeface="Calibri"/>
              </a:rPr>
              <a:t>,</a:t>
            </a:r>
            <a:r>
              <a:rPr lang="ko-KR" altLang="en-US">
                <a:latin typeface="NanumSquareOTF_ac" panose="020B0600000101010101" pitchFamily="34" charset="-127"/>
                <a:ea typeface="NanumSquareOTF_ac"/>
                <a:cs typeface="Calibri"/>
              </a:rPr>
              <a:t> </a:t>
            </a:r>
            <a:r>
              <a:rPr lang="ko-KR" altLang="en-US" b="1">
                <a:latin typeface="NanumSquareOTF_ac Bold" panose="020B0600000101010101" pitchFamily="34" charset="-127"/>
                <a:ea typeface="NanumSquareOTF_ac Bold"/>
                <a:cs typeface="Calibri"/>
              </a:rPr>
              <a:t>유사한 관심을 보인 유저</a:t>
            </a:r>
            <a:r>
              <a:rPr lang="ko-KR" altLang="en-US">
                <a:latin typeface="NanumSquareOTF_ac" panose="020B0600000101010101" pitchFamily="34" charset="-127"/>
                <a:ea typeface="NanumSquareOTF_ac"/>
                <a:cs typeface="Calibri"/>
              </a:rPr>
              <a:t>를</a:t>
            </a:r>
            <a:r>
              <a:rPr lang="ko-KR" altLang="en-US" b="1">
                <a:latin typeface="NanumSquareOTF_ac Bold" panose="020B0600000101010101" pitchFamily="34" charset="-127"/>
                <a:ea typeface="NanumSquareOTF_ac Bold"/>
                <a:cs typeface="Calibri"/>
              </a:rPr>
              <a:t> </a:t>
            </a:r>
            <a:r>
              <a:rPr lang="ko-KR" altLang="en-US">
                <a:latin typeface="NanumSquareOTF_ac" panose="020B0600000101010101" pitchFamily="34" charset="-127"/>
                <a:ea typeface="NanumSquareOTF_ac"/>
                <a:cs typeface="Calibri"/>
              </a:rPr>
              <a:t>추천   </a:t>
            </a:r>
            <a:endParaRPr lang="en-US" altLang="ko-KR">
              <a:latin typeface="NanumSquareOTF_ac" panose="020B0600000101010101" pitchFamily="34" charset="-127"/>
              <a:ea typeface="NanumSquareOTF_ac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NanumSquareOTF_ac" panose="020B0600000101010101" pitchFamily="34" charset="-127"/>
              <a:ea typeface="NanumSquareOTF_ac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NanumSquareOTF_ac" panose="020B0600000101010101" pitchFamily="34" charset="-127"/>
                <a:ea typeface="NanumSquareOTF_ac"/>
                <a:cs typeface="Calibri"/>
              </a:rPr>
              <a:t>유사한 관심을 보인 유저 중</a:t>
            </a:r>
            <a:r>
              <a:rPr lang="en-US" altLang="ko-KR">
                <a:latin typeface="NanumSquareOTF_ac" panose="020B0600000101010101" pitchFamily="34" charset="-127"/>
                <a:ea typeface="NanumSquareOTF_ac"/>
                <a:cs typeface="Calibri"/>
              </a:rPr>
              <a:t>,</a:t>
            </a:r>
            <a:r>
              <a:rPr lang="ko-KR" altLang="en-US">
                <a:latin typeface="NanumSquareOTF_ac" panose="020B0600000101010101" pitchFamily="34" charset="-127"/>
                <a:ea typeface="NanumSquareOTF_ac"/>
                <a:cs typeface="Calibri"/>
              </a:rPr>
              <a:t> 앱 서비스 </a:t>
            </a:r>
            <a:r>
              <a:rPr lang="ko-KR" altLang="en-US" b="1">
                <a:latin typeface="NanumSquareOTF_ac Bold" panose="020B0600000101010101" pitchFamily="34" charset="-127"/>
                <a:ea typeface="NanumSquareOTF_ac Bold"/>
                <a:cs typeface="Calibri"/>
              </a:rPr>
              <a:t>최신 활동 내역이 있는 유저를 </a:t>
            </a:r>
            <a:r>
              <a:rPr lang="ko-KR" altLang="en-US">
                <a:latin typeface="NanumSquareOTF_ac" panose="020B0600000101010101" pitchFamily="34" charset="-127"/>
                <a:ea typeface="NanumSquareOTF_ac"/>
                <a:cs typeface="Calibri"/>
              </a:rPr>
              <a:t>우선 추천 </a:t>
            </a:r>
            <a:endParaRPr lang="en-US" altLang="ko-KR">
              <a:latin typeface="NanumSquareOTF_ac" panose="020B0600000101010101" pitchFamily="34" charset="-127"/>
              <a:ea typeface="NanumSquareOTF_ac"/>
              <a:cs typeface="Calibri"/>
            </a:endParaRPr>
          </a:p>
          <a:p>
            <a:endParaRPr lang="en-US" altLang="ko-KR">
              <a:latin typeface="NanumSquareOTF_ac" panose="020B0600000101010101" pitchFamily="34" charset="-127"/>
              <a:ea typeface="NanumSquareOTF_ac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NanumSquareOTF_a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7123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26">
            <a:extLst>
              <a:ext uri="{FF2B5EF4-FFF2-40B4-BE49-F238E27FC236}">
                <a16:creationId xmlns:a16="http://schemas.microsoft.com/office/drawing/2014/main" id="{6032E9E3-3AFE-402F-AF46-0CB8DA8C9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141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5" name="_x394252400">
            <a:extLst>
              <a:ext uri="{FF2B5EF4-FFF2-40B4-BE49-F238E27FC236}">
                <a16:creationId xmlns:a16="http://schemas.microsoft.com/office/drawing/2014/main" id="{1FB44B96-EE74-4B40-8126-2A189F94E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7320" y="5467642"/>
            <a:ext cx="1110671" cy="394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867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Cache</a:t>
            </a:r>
            <a:endParaRPr lang="en-US" altLang="ko-KR" sz="2667">
              <a:latin typeface="Arial" panose="020B0604020202020204" pitchFamily="34" charset="0"/>
            </a:endParaRPr>
          </a:p>
        </p:txBody>
      </p:sp>
      <p:sp>
        <p:nvSpPr>
          <p:cNvPr id="83" name="Object 2">
            <a:extLst>
              <a:ext uri="{FF2B5EF4-FFF2-40B4-BE49-F238E27FC236}">
                <a16:creationId xmlns:a16="http://schemas.microsoft.com/office/drawing/2014/main" id="{2CCFE4D2-9CA5-4FEF-9666-EE59F8B57E24}"/>
              </a:ext>
            </a:extLst>
          </p:cNvPr>
          <p:cNvSpPr txBox="1"/>
          <p:nvPr/>
        </p:nvSpPr>
        <p:spPr>
          <a:xfrm>
            <a:off x="317285" y="324506"/>
            <a:ext cx="2430977" cy="360472"/>
          </a:xfrm>
          <a:prstGeom prst="rect">
            <a:avLst/>
          </a:prstGeom>
          <a:noFill/>
        </p:spPr>
        <p:txBody>
          <a:bodyPr wrap="square" lIns="60960" tIns="30480" rIns="60960" bIns="30480" rtlCol="0" anchor="t"/>
          <a:lstStyle/>
          <a:p>
            <a:pPr>
              <a:lnSpc>
                <a:spcPct val="150000"/>
              </a:lnSpc>
            </a:pPr>
            <a:r>
              <a:rPr lang="ko-KR" altLang="en-US" sz="1400" b="1">
                <a:latin typeface="NanumSquareOTF_ac Bold" panose="020B0600000101010101" pitchFamily="34" charset="-127"/>
                <a:ea typeface="NanumSquareOTF_ac Bold"/>
              </a:rPr>
              <a:t>✔️ </a:t>
            </a:r>
            <a:r>
              <a:rPr lang="en-US" altLang="ko-KR" sz="1400" b="1">
                <a:latin typeface="NanumSquareOTF_ac Bold" panose="020B0600000101010101" pitchFamily="34" charset="-127"/>
                <a:ea typeface="NanumSquareOTF_ac Bold"/>
              </a:rPr>
              <a:t>Auth Server - </a:t>
            </a:r>
            <a:r>
              <a:rPr lang="ko-KR" altLang="en-US" sz="1400" b="1">
                <a:latin typeface="NanumSquareOTF_ac Bold" panose="020B0600000101010101" pitchFamily="34" charset="-127"/>
                <a:ea typeface="NanumSquareOTF_ac Bold"/>
              </a:rPr>
              <a:t>김인석</a:t>
            </a:r>
            <a:endParaRPr lang="en-US" altLang="ko-KR" sz="1400" b="1">
              <a:latin typeface="NanumSquareOTF_ac Bold" panose="020B0600000101010101" pitchFamily="34" charset="-127"/>
              <a:ea typeface="NanumSquareOTF_ac Bold"/>
            </a:endParaRPr>
          </a:p>
          <a:p>
            <a:pPr>
              <a:lnSpc>
                <a:spcPct val="150000"/>
              </a:lnSpc>
            </a:pPr>
            <a:endParaRPr lang="en-US" altLang="ko-KR" sz="2000" b="1">
              <a:latin typeface="NanumSquareOTF_ac Bold" panose="020B0600000101010101" pitchFamily="34" charset="-127"/>
              <a:ea typeface="NanumSquareOTF_ac Bold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E27844-88B2-4DD7-B89C-7B31AFEB05E5}"/>
              </a:ext>
            </a:extLst>
          </p:cNvPr>
          <p:cNvSpPr txBox="1"/>
          <p:nvPr/>
        </p:nvSpPr>
        <p:spPr>
          <a:xfrm>
            <a:off x="246083" y="4594502"/>
            <a:ext cx="470199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latin typeface="NanumSquareOTF_ac Bold" panose="020B0600000101010101" pitchFamily="34" charset="-127"/>
                <a:ea typeface="NanumSquareOTF_ac Bold"/>
              </a:rPr>
              <a:t>* </a:t>
            </a:r>
            <a:r>
              <a:rPr lang="en-US" altLang="ko-KR" b="1" err="1">
                <a:latin typeface="NanumSquareOTF_ac Bold" panose="020B0600000101010101" pitchFamily="34" charset="-127"/>
                <a:ea typeface="NanumSquareOTF_ac Bold"/>
              </a:rPr>
              <a:t>기능</a:t>
            </a:r>
            <a:r>
              <a:rPr lang="en-US" altLang="ko-KR" b="1">
                <a:latin typeface="NanumSquareOTF_ac Bold" panose="020B0600000101010101" pitchFamily="34" charset="-127"/>
                <a:ea typeface="NanumSquareOTF_ac Bold"/>
              </a:rPr>
              <a:t> :</a:t>
            </a:r>
          </a:p>
          <a:p>
            <a:endParaRPr lang="en-US" altLang="ko-KR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NanumSquareOTF_ac" panose="020B0600000101010101" pitchFamily="34" charset="-127"/>
                <a:ea typeface="NanumSquareOTF_ac"/>
              </a:rPr>
              <a:t>회원가입 유저 </a:t>
            </a:r>
            <a:r>
              <a:rPr lang="ko-KR" altLang="en-US" b="1">
                <a:latin typeface="NanumSquareOTF_ac Bold" panose="020B0600000101010101" pitchFamily="34" charset="-127"/>
                <a:ea typeface="NanumSquareOTF_ac Bold"/>
              </a:rPr>
              <a:t>이메일 인증</a:t>
            </a:r>
            <a:endParaRPr lang="en-US" altLang="ko-KR" b="1">
              <a:ea typeface="NanumSquareOTF_ac Bold"/>
            </a:endParaRPr>
          </a:p>
          <a:p>
            <a:pPr marL="228611" indent="-228611">
              <a:buFontTx/>
              <a:buChar char="-"/>
            </a:pPr>
            <a:endParaRPr lang="en-US" altLang="ko-KR">
              <a:ea typeface="NanumSquareOTF_ac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ko-KR" altLang="en-US">
                <a:ea typeface="NanumSquareOTF_ac"/>
              </a:rPr>
              <a:t>로그인 유저 </a:t>
            </a:r>
            <a:r>
              <a:rPr lang="ko-KR" altLang="en-US" b="1">
                <a:ea typeface="NanumSquareOTF_ac Bold"/>
              </a:rPr>
              <a:t>토큰 발급 및 인증</a:t>
            </a:r>
            <a:endParaRPr lang="en-US" altLang="ko-KR" b="1">
              <a:ea typeface="NanumSquareOTF_ac Bold"/>
            </a:endParaRPr>
          </a:p>
          <a:p>
            <a:endParaRPr lang="en-US" altLang="ko-KR" sz="1600">
              <a:ea typeface="NanumSquareOTF_ac"/>
            </a:endParaRPr>
          </a:p>
          <a:p>
            <a:endParaRPr lang="en-US" altLang="ko-KR" sz="1600">
              <a:ea typeface="NanumSquareOTF_ac"/>
              <a:cs typeface="Calibri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98C4C42-49DB-844F-986A-378968DAC880}"/>
              </a:ext>
            </a:extLst>
          </p:cNvPr>
          <p:cNvGrpSpPr/>
          <p:nvPr/>
        </p:nvGrpSpPr>
        <p:grpSpPr>
          <a:xfrm>
            <a:off x="4459991" y="681468"/>
            <a:ext cx="6200951" cy="5547627"/>
            <a:chOff x="8397961" y="1167265"/>
            <a:chExt cx="9301427" cy="8321440"/>
          </a:xfrm>
        </p:grpSpPr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41469F53-91BF-432E-929C-8BF381036BFF}"/>
                </a:ext>
              </a:extLst>
            </p:cNvPr>
            <p:cNvGrpSpPr/>
            <p:nvPr/>
          </p:nvGrpSpPr>
          <p:grpSpPr>
            <a:xfrm>
              <a:off x="14831326" y="3922563"/>
              <a:ext cx="2868062" cy="2069446"/>
              <a:chOff x="10346450" y="4097748"/>
              <a:chExt cx="1912041" cy="1379630"/>
            </a:xfrm>
          </p:grpSpPr>
          <p:sp>
            <p:nvSpPr>
              <p:cNvPr id="30" name="_x450458000">
                <a:extLst>
                  <a:ext uri="{FF2B5EF4-FFF2-40B4-BE49-F238E27FC236}">
                    <a16:creationId xmlns:a16="http://schemas.microsoft.com/office/drawing/2014/main" id="{A341CDAA-0DD9-48FD-85FE-70159A886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95654" y="4896353"/>
                <a:ext cx="1762837" cy="581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just" defTabSz="914446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50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RDBMS</a:t>
                </a:r>
              </a:p>
              <a:p>
                <a:pPr algn="just" defTabSz="914446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>
                  <a:latin typeface="Arial" panose="020B0604020202020204" pitchFamily="34" charset="0"/>
                </a:endParaRPr>
              </a:p>
            </p:txBody>
          </p:sp>
          <p:grpSp>
            <p:nvGrpSpPr>
              <p:cNvPr id="1024" name="그룹 1023">
                <a:extLst>
                  <a:ext uri="{FF2B5EF4-FFF2-40B4-BE49-F238E27FC236}">
                    <a16:creationId xmlns:a16="http://schemas.microsoft.com/office/drawing/2014/main" id="{66DCFFA7-B34E-4F63-9905-0E2274CF571C}"/>
                  </a:ext>
                </a:extLst>
              </p:cNvPr>
              <p:cNvGrpSpPr/>
              <p:nvPr/>
            </p:nvGrpSpPr>
            <p:grpSpPr>
              <a:xfrm>
                <a:off x="10346450" y="4097748"/>
                <a:ext cx="1057275" cy="842962"/>
                <a:chOff x="8391525" y="4576763"/>
                <a:chExt cx="1057275" cy="842962"/>
              </a:xfrm>
            </p:grpSpPr>
            <p:pic>
              <p:nvPicPr>
                <p:cNvPr id="1066" name="_x450458936">
                  <a:extLst>
                    <a:ext uri="{FF2B5EF4-FFF2-40B4-BE49-F238E27FC236}">
                      <a16:creationId xmlns:a16="http://schemas.microsoft.com/office/drawing/2014/main" id="{174BB43E-926D-4D69-9E08-B9A60FBFB5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51850" y="4576763"/>
                  <a:ext cx="996950" cy="8016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3" name="_x450457640">
                  <a:extLst>
                    <a:ext uri="{FF2B5EF4-FFF2-40B4-BE49-F238E27FC236}">
                      <a16:creationId xmlns:a16="http://schemas.microsoft.com/office/drawing/2014/main" id="{0A961190-8A83-485C-9022-3AAC722FAF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alphaModFix amt="3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764"/>
                <a:stretch>
                  <a:fillRect/>
                </a:stretch>
              </p:blipFill>
              <p:spPr bwMode="auto">
                <a:xfrm>
                  <a:off x="8391525" y="4679950"/>
                  <a:ext cx="942975" cy="739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1" name="_x450455912">
              <a:extLst>
                <a:ext uri="{FF2B5EF4-FFF2-40B4-BE49-F238E27FC236}">
                  <a16:creationId xmlns:a16="http://schemas.microsoft.com/office/drawing/2014/main" id="{9EFC7E57-AECE-4C69-8787-2BBBB817E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9853" y="9127939"/>
              <a:ext cx="873918" cy="267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_x450454832">
              <a:extLst>
                <a:ext uri="{FF2B5EF4-FFF2-40B4-BE49-F238E27FC236}">
                  <a16:creationId xmlns:a16="http://schemas.microsoft.com/office/drawing/2014/main" id="{6D3B258C-6630-4B73-A4A7-456937542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7961" y="8269908"/>
              <a:ext cx="3362431" cy="871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just" defTabSz="91444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867" b="1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Auth Server</a:t>
              </a:r>
              <a:endParaRPr lang="en-US" altLang="ko-KR" sz="2400">
                <a:latin typeface="Arial" panose="020B0604020202020204" pitchFamily="34" charset="0"/>
              </a:endParaRPr>
            </a:p>
          </p:txBody>
        </p:sp>
        <p:sp>
          <p:nvSpPr>
            <p:cNvPr id="75" name="_x450454832">
              <a:extLst>
                <a:ext uri="{FF2B5EF4-FFF2-40B4-BE49-F238E27FC236}">
                  <a16:creationId xmlns:a16="http://schemas.microsoft.com/office/drawing/2014/main" id="{3BA4EECA-90B6-491E-A3F7-85A7BFBA3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6691" y="3499421"/>
              <a:ext cx="2434160" cy="110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just" defTabSz="91444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00" b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User Server</a:t>
              </a:r>
              <a:endParaRPr lang="en-US" altLang="ko-KR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705A043-CBB5-4A9C-A392-9FCCC4D18726}"/>
                </a:ext>
              </a:extLst>
            </p:cNvPr>
            <p:cNvGrpSpPr/>
            <p:nvPr/>
          </p:nvGrpSpPr>
          <p:grpSpPr>
            <a:xfrm>
              <a:off x="14921815" y="6384912"/>
              <a:ext cx="1558009" cy="1643154"/>
              <a:chOff x="10400306" y="257171"/>
              <a:chExt cx="1038672" cy="1095436"/>
            </a:xfrm>
          </p:grpSpPr>
          <p:pic>
            <p:nvPicPr>
              <p:cNvPr id="16" name="_x395260024">
                <a:extLst>
                  <a:ext uri="{FF2B5EF4-FFF2-40B4-BE49-F238E27FC236}">
                    <a16:creationId xmlns:a16="http://schemas.microsoft.com/office/drawing/2014/main" id="{9C0EBD6E-8C04-4F62-9701-6B26E4A9F9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14089" y="257171"/>
                <a:ext cx="930054" cy="6912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_x395259520">
                <a:extLst>
                  <a:ext uri="{FF2B5EF4-FFF2-40B4-BE49-F238E27FC236}">
                    <a16:creationId xmlns:a16="http://schemas.microsoft.com/office/drawing/2014/main" id="{EC9A5D6E-69D0-4D8A-8214-03AED7690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00306" y="771582"/>
                <a:ext cx="1038672" cy="581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just" defTabSz="914446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20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file storage</a:t>
                </a:r>
                <a:endParaRPr lang="en-US" altLang="ko-KR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658204DC-2BC1-4F2B-ACD7-429B42A684F5}"/>
                </a:ext>
              </a:extLst>
            </p:cNvPr>
            <p:cNvGrpSpPr/>
            <p:nvPr/>
          </p:nvGrpSpPr>
          <p:grpSpPr>
            <a:xfrm>
              <a:off x="14791744" y="1167265"/>
              <a:ext cx="2644256" cy="1958400"/>
              <a:chOff x="10384988" y="2821151"/>
              <a:chExt cx="1762837" cy="1301649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6BEEA19B-6EA1-441C-8E8E-A38B087F792F}"/>
                  </a:ext>
                </a:extLst>
              </p:cNvPr>
              <p:cNvGrpSpPr/>
              <p:nvPr/>
            </p:nvGrpSpPr>
            <p:grpSpPr>
              <a:xfrm>
                <a:off x="10384988" y="2821151"/>
                <a:ext cx="1762837" cy="1301649"/>
                <a:chOff x="10377835" y="4097748"/>
                <a:chExt cx="1762837" cy="1301649"/>
              </a:xfrm>
            </p:grpSpPr>
            <p:sp>
              <p:nvSpPr>
                <p:cNvPr id="104" name="_x450458000">
                  <a:extLst>
                    <a:ext uri="{FF2B5EF4-FFF2-40B4-BE49-F238E27FC236}">
                      <a16:creationId xmlns:a16="http://schemas.microsoft.com/office/drawing/2014/main" id="{51E963CA-C259-4F73-AB43-A5F22DC15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77835" y="4818372"/>
                  <a:ext cx="1762837" cy="581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just" defTabSz="914446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500"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Graph DB</a:t>
                  </a:r>
                </a:p>
              </p:txBody>
            </p:sp>
            <p:pic>
              <p:nvPicPr>
                <p:cNvPr id="106" name="_x450458936">
                  <a:extLst>
                    <a:ext uri="{FF2B5EF4-FFF2-40B4-BE49-F238E27FC236}">
                      <a16:creationId xmlns:a16="http://schemas.microsoft.com/office/drawing/2014/main" id="{5C487ABF-FC76-46CC-BF71-798D5189D7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alphaModFix amt="3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06775" y="4097748"/>
                  <a:ext cx="996950" cy="8016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711F0857-3CF8-44C8-B749-4AF8BD85B6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99795" y="3075522"/>
                <a:ext cx="855763" cy="446219"/>
              </a:xfrm>
              <a:prstGeom prst="rect">
                <a:avLst/>
              </a:prstGeom>
            </p:spPr>
          </p:pic>
        </p:grpSp>
        <p:pic>
          <p:nvPicPr>
            <p:cNvPr id="1049" name="_x394251032">
              <a:extLst>
                <a:ext uri="{FF2B5EF4-FFF2-40B4-BE49-F238E27FC236}">
                  <a16:creationId xmlns:a16="http://schemas.microsoft.com/office/drawing/2014/main" id="{841DC65C-FFBD-4FC4-9FD6-BB6131D1D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6399" y="8896475"/>
              <a:ext cx="598756" cy="592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B3EAB3EB-9366-414E-ACFA-61495F1744F2}"/>
                </a:ext>
              </a:extLst>
            </p:cNvPr>
            <p:cNvCxnSpPr>
              <a:cxnSpLocks/>
            </p:cNvCxnSpPr>
            <p:nvPr/>
          </p:nvCxnSpPr>
          <p:spPr>
            <a:xfrm>
              <a:off x="9404975" y="4855679"/>
              <a:ext cx="0" cy="23008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38CBBDF5-BC6D-4B6C-98C1-7F9E0374D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0956" y="1768531"/>
              <a:ext cx="3438883" cy="113179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9D7AB250-0928-496B-8EB0-A01ECFF1E90D}"/>
                </a:ext>
              </a:extLst>
            </p:cNvPr>
            <p:cNvCxnSpPr>
              <a:cxnSpLocks/>
            </p:cNvCxnSpPr>
            <p:nvPr/>
          </p:nvCxnSpPr>
          <p:spPr>
            <a:xfrm>
              <a:off x="10930259" y="3645122"/>
              <a:ext cx="3155096" cy="53947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D27B0F78-22BC-4D00-B1C6-3060B4CC73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0259" y="8669793"/>
              <a:ext cx="375881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E52C8D39-035F-4BEB-A085-7983DE98517A}"/>
                </a:ext>
              </a:extLst>
            </p:cNvPr>
            <p:cNvCxnSpPr>
              <a:cxnSpLocks/>
            </p:cNvCxnSpPr>
            <p:nvPr/>
          </p:nvCxnSpPr>
          <p:spPr>
            <a:xfrm>
              <a:off x="11049558" y="4457700"/>
              <a:ext cx="3362431" cy="249784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그림 7">
              <a:extLst>
                <a:ext uri="{FF2B5EF4-FFF2-40B4-BE49-F238E27FC236}">
                  <a16:creationId xmlns:a16="http://schemas.microsoft.com/office/drawing/2014/main" id="{76E93B3D-2DE4-4863-B9DF-D78A99446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0000"/>
            </a:blip>
            <a:stretch>
              <a:fillRect/>
            </a:stretch>
          </p:blipFill>
          <p:spPr>
            <a:xfrm>
              <a:off x="8961800" y="2926100"/>
              <a:ext cx="934497" cy="912726"/>
            </a:xfrm>
            <a:prstGeom prst="rect">
              <a:avLst/>
            </a:prstGeom>
          </p:spPr>
        </p:pic>
        <p:pic>
          <p:nvPicPr>
            <p:cNvPr id="3" name="그림 7">
              <a:extLst>
                <a:ext uri="{FF2B5EF4-FFF2-40B4-BE49-F238E27FC236}">
                  <a16:creationId xmlns:a16="http://schemas.microsoft.com/office/drawing/2014/main" id="{16105BFF-8A3D-4E43-9D9F-E8D2A776A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71861" y="7700163"/>
              <a:ext cx="661781" cy="646363"/>
            </a:xfrm>
            <a:prstGeom prst="rect">
              <a:avLst/>
            </a:prstGeom>
          </p:spPr>
        </p:pic>
      </p:grp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F98C0BB-296F-7140-B1A5-EBA6016DCE7E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391719" y="2311225"/>
            <a:ext cx="2227425" cy="221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_x450454832">
            <a:extLst>
              <a:ext uri="{FF2B5EF4-FFF2-40B4-BE49-F238E27FC236}">
                <a16:creationId xmlns:a16="http://schemas.microsoft.com/office/drawing/2014/main" id="{B14CF561-F48B-4A4E-8D76-680F8EA59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388" y="1967584"/>
            <a:ext cx="1371266" cy="43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 defTabSz="91444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</a:rPr>
              <a:t>Email verify</a:t>
            </a:r>
            <a:endParaRPr lang="en-US" altLang="ko-KR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70A99F-31E5-3448-9A75-6BD96BCC2B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4569">
            <a:off x="3266653" y="3884523"/>
            <a:ext cx="477556" cy="477556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C494FE3-361B-0140-8356-46011C645226}"/>
              </a:ext>
            </a:extLst>
          </p:cNvPr>
          <p:cNvCxnSpPr>
            <a:cxnSpLocks/>
          </p:cNvCxnSpPr>
          <p:nvPr/>
        </p:nvCxnSpPr>
        <p:spPr>
          <a:xfrm flipH="1" flipV="1">
            <a:off x="2358402" y="3279047"/>
            <a:ext cx="2031462" cy="2270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A24F7212-641C-F04B-92CA-37846AD194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98" y="2009042"/>
            <a:ext cx="1104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56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925236C-6A00-4F49-82ED-848B15FED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07"/>
            <a:ext cx="12192000" cy="6687736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8F7EE185-7AE8-994E-92FF-1FDCA8131B7F}"/>
              </a:ext>
            </a:extLst>
          </p:cNvPr>
          <p:cNvSpPr txBox="1"/>
          <p:nvPr/>
        </p:nvSpPr>
        <p:spPr>
          <a:xfrm>
            <a:off x="106188" y="179387"/>
            <a:ext cx="3181609" cy="523998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</a:t>
            </a:r>
            <a:r>
              <a:rPr lang="en-US" altLang="ko-KR" sz="16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Search Server - </a:t>
            </a:r>
            <a:r>
              <a:rPr lang="ko-KR" altLang="en-US" sz="16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김인석</a:t>
            </a:r>
            <a:endParaRPr lang="en-US" sz="14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6F9503-AA51-7A4C-94D5-4B6B0B6C7A55}"/>
              </a:ext>
            </a:extLst>
          </p:cNvPr>
          <p:cNvSpPr txBox="1"/>
          <p:nvPr/>
        </p:nvSpPr>
        <p:spPr>
          <a:xfrm>
            <a:off x="500204" y="4093290"/>
            <a:ext cx="768420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latin typeface="NanumSquareOTF_ac Bold" panose="020B0600000101010101" pitchFamily="34" charset="-127"/>
                <a:ea typeface="NanumSquareOTF_ac Bold"/>
              </a:rPr>
              <a:t>* </a:t>
            </a:r>
            <a:r>
              <a:rPr lang="en-US" altLang="ko-KR" b="1" err="1">
                <a:latin typeface="NanumSquareOTF_ac Bold" panose="020B0600000101010101" pitchFamily="34" charset="-127"/>
                <a:ea typeface="NanumSquareOTF_ac Bold"/>
              </a:rPr>
              <a:t>기능</a:t>
            </a:r>
            <a:r>
              <a:rPr lang="en-US" altLang="ko-KR" b="1">
                <a:latin typeface="NanumSquareOTF_ac Bold" panose="020B0600000101010101" pitchFamily="34" charset="-127"/>
                <a:ea typeface="NanumSquareOTF_ac Bold"/>
              </a:rPr>
              <a:t> </a:t>
            </a:r>
          </a:p>
          <a:p>
            <a:endParaRPr lang="en-US" altLang="ko-KR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NanumSquareOTF_ac" panose="020B0600000101010101" pitchFamily="34" charset="-127"/>
                <a:ea typeface="NanumSquareOTF_ac"/>
              </a:rPr>
              <a:t>서비스 내 </a:t>
            </a:r>
            <a:r>
              <a:rPr lang="ko-KR" altLang="en-US" b="1">
                <a:latin typeface="NanumSquareOTF_ac Bold" panose="020B0600000101010101" pitchFamily="34" charset="-127"/>
                <a:ea typeface="NanumSquareOTF_ac Bold"/>
              </a:rPr>
              <a:t>컨텐츠 검색</a:t>
            </a:r>
            <a:endParaRPr lang="en-US" altLang="ko-KR" b="1">
              <a:latin typeface="NanumSquareOTF_ac Bold" panose="020B0600000101010101" pitchFamily="34" charset="-127"/>
              <a:ea typeface="NanumSquareOTF_ac 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>
              <a:latin typeface="NanumSquareOTF_ac Bold" panose="020B0600000101010101" pitchFamily="34" charset="-127"/>
              <a:ea typeface="NanumSquareOTF_ac Bold"/>
            </a:endParaRPr>
          </a:p>
          <a:p>
            <a:r>
              <a:rPr lang="ko-KR" altLang="en-US">
                <a:ea typeface="NanumSquareOTF_ac"/>
              </a:rPr>
              <a:t>      </a:t>
            </a:r>
            <a:r>
              <a:rPr lang="en-US" altLang="ko-KR" sz="1100">
                <a:ea typeface="맑은 고딕"/>
                <a:cs typeface="Calibri"/>
                <a:sym typeface="Wingdings" pitchFamily="2" charset="2"/>
              </a:rPr>
              <a:t></a:t>
            </a:r>
            <a:r>
              <a:rPr lang="ko-KR" altLang="en-US">
                <a:ea typeface="NanumSquareOTF_ac"/>
              </a:rPr>
              <a:t> 컨텐츠 </a:t>
            </a:r>
            <a:r>
              <a:rPr lang="en-US" altLang="ko-KR">
                <a:ea typeface="NanumSquareOTF_ac"/>
              </a:rPr>
              <a:t>:</a:t>
            </a:r>
            <a:r>
              <a:rPr lang="ko-KR" altLang="en-US">
                <a:ea typeface="NanumSquareOTF_ac"/>
              </a:rPr>
              <a:t> 계정</a:t>
            </a:r>
            <a:r>
              <a:rPr lang="en-US" altLang="ko-KR">
                <a:ea typeface="NanumSquareOTF_ac"/>
              </a:rPr>
              <a:t>,</a:t>
            </a:r>
            <a:r>
              <a:rPr lang="ko-KR" altLang="en-US">
                <a:ea typeface="NanumSquareOTF_ac"/>
              </a:rPr>
              <a:t>피드</a:t>
            </a:r>
            <a:r>
              <a:rPr lang="en-US" altLang="ko-KR">
                <a:ea typeface="NanumSquareOTF_ac"/>
              </a:rPr>
              <a:t>,</a:t>
            </a:r>
            <a:r>
              <a:rPr lang="ko-KR" altLang="en-US">
                <a:ea typeface="NanumSquareOTF_ac"/>
              </a:rPr>
              <a:t>해시태그</a:t>
            </a:r>
            <a:endParaRPr lang="en-US" altLang="ko-KR">
              <a:ea typeface="NanumSquareOTF_ac"/>
            </a:endParaRPr>
          </a:p>
          <a:p>
            <a:endParaRPr lang="en-US" altLang="ko-KR">
              <a:ea typeface="NanumSquareOTF_ac Bold"/>
              <a:cs typeface="Calibri"/>
            </a:endParaRPr>
          </a:p>
          <a:p>
            <a:r>
              <a:rPr lang="ko-KR" altLang="en-US" sz="1400">
                <a:ea typeface="NanumSquareOTF_ac"/>
                <a:cs typeface="Calibri"/>
              </a:rPr>
              <a:t>        </a:t>
            </a:r>
            <a:r>
              <a:rPr lang="en-US" altLang="ko-KR" sz="1100">
                <a:ea typeface="맑은 고딕"/>
                <a:cs typeface="Calibri"/>
                <a:sym typeface="Wingdings" pitchFamily="2" charset="2"/>
              </a:rPr>
              <a:t></a:t>
            </a:r>
            <a:r>
              <a:rPr lang="ko-KR" altLang="en-US" sz="1400">
                <a:ea typeface="맑은 고딕"/>
                <a:cs typeface="Calibri"/>
                <a:sym typeface="Wingdings" pitchFamily="2" charset="2"/>
              </a:rPr>
              <a:t> </a:t>
            </a:r>
            <a:r>
              <a:rPr lang="en-US" altLang="ko-KR" err="1">
                <a:ea typeface="NanumSquareOTF_ac"/>
                <a:cs typeface="Calibri"/>
              </a:rPr>
              <a:t>정렬기준</a:t>
            </a:r>
            <a:r>
              <a:rPr lang="en-US" altLang="ko-KR">
                <a:ea typeface="NanumSquareOTF_ac"/>
                <a:cs typeface="Calibri"/>
              </a:rPr>
              <a:t> :</a:t>
            </a:r>
            <a:r>
              <a:rPr lang="ko-KR" altLang="en-US">
                <a:ea typeface="NanumSquareOTF_ac"/>
                <a:cs typeface="Calibri"/>
              </a:rPr>
              <a:t> 검색 키워드와 검색 결과물 간 </a:t>
            </a:r>
            <a:r>
              <a:rPr lang="ko-KR" altLang="en-US" err="1">
                <a:ea typeface="NanumSquareOTF_ac"/>
                <a:cs typeface="Calibri"/>
              </a:rPr>
              <a:t>일치순</a:t>
            </a:r>
            <a:endParaRPr lang="en-US" altLang="ko-KR">
              <a:ea typeface="NanumSquareOTF_ac"/>
              <a:cs typeface="Calibri"/>
            </a:endParaRPr>
          </a:p>
          <a:p>
            <a:endParaRPr lang="en-US" altLang="ko-KR">
              <a:ea typeface="NanumSquareOTF_ac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ea typeface="NanumSquareOTF_ac"/>
                <a:cs typeface="Calibri"/>
              </a:rPr>
              <a:t>부가기능</a:t>
            </a:r>
            <a:r>
              <a:rPr lang="en-US" altLang="ko-KR">
                <a:ea typeface="NanumSquareOTF_ac"/>
                <a:cs typeface="Calibri"/>
              </a:rPr>
              <a:t>:</a:t>
            </a:r>
            <a:r>
              <a:rPr lang="ko-KR" altLang="en-US">
                <a:ea typeface="NanumSquareOTF_ac"/>
                <a:cs typeface="Calibri"/>
              </a:rPr>
              <a:t> 유저에게 </a:t>
            </a:r>
            <a:r>
              <a:rPr lang="ko-KR" altLang="en-US" b="1" err="1">
                <a:ea typeface="NanumSquareOTF_ac Bold"/>
                <a:cs typeface="Calibri"/>
              </a:rPr>
              <a:t>인기검색어</a:t>
            </a:r>
            <a:r>
              <a:rPr lang="ko-KR" altLang="en-US">
                <a:ea typeface="NanumSquareOTF_ac"/>
                <a:cs typeface="Calibri"/>
              </a:rPr>
              <a:t> 제안  </a:t>
            </a:r>
            <a:endParaRPr lang="en-US" altLang="ko-KR">
              <a:ea typeface="NanumSquareOTF_a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6180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8F7EE185-7AE8-994E-92FF-1FDCA8131B7F}"/>
              </a:ext>
            </a:extLst>
          </p:cNvPr>
          <p:cNvSpPr txBox="1"/>
          <p:nvPr/>
        </p:nvSpPr>
        <p:spPr>
          <a:xfrm>
            <a:off x="212514" y="197108"/>
            <a:ext cx="3110725" cy="523998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</a:t>
            </a:r>
            <a:r>
              <a:rPr lang="en-US" altLang="ko-KR" sz="16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Search Server - </a:t>
            </a:r>
            <a:r>
              <a:rPr lang="ko-KR" altLang="en-US" sz="16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김인석</a:t>
            </a:r>
            <a:endParaRPr lang="en-US" sz="14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9FE8E8-BD1A-5C4A-9B25-2F3BB4147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554" y="2603079"/>
            <a:ext cx="1663633" cy="8665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11DBF8-4D67-134B-A868-71C0E9C0602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3" y="2453140"/>
            <a:ext cx="1233037" cy="12330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423058-E51F-2743-927C-F15D456948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40" y="2672741"/>
            <a:ext cx="1149254" cy="727262"/>
          </a:xfrm>
          <a:prstGeom prst="rect">
            <a:avLst/>
          </a:prstGeom>
        </p:spPr>
      </p:pic>
      <p:pic>
        <p:nvPicPr>
          <p:cNvPr id="20" name="그림 19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B7F58C29-C4C2-C646-9E16-728D61DEAAA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38" y="2453140"/>
            <a:ext cx="1119121" cy="12823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72BBC0A-A5F1-164D-B888-5CDB1BBC4C2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30" y="2447991"/>
            <a:ext cx="1260074" cy="1176764"/>
          </a:xfrm>
          <a:prstGeom prst="rect">
            <a:avLst/>
          </a:prstGeom>
          <a:noFill/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7C20A5-E0A7-1340-AB51-D24FBCEA591B}"/>
              </a:ext>
            </a:extLst>
          </p:cNvPr>
          <p:cNvCxnSpPr>
            <a:cxnSpLocks/>
          </p:cNvCxnSpPr>
          <p:nvPr/>
        </p:nvCxnSpPr>
        <p:spPr>
          <a:xfrm>
            <a:off x="1260910" y="3041583"/>
            <a:ext cx="12512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FA46FF7-AB1C-504E-88B7-0E42C79162C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550118" y="3036373"/>
            <a:ext cx="1639436" cy="5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808F4FA-7D4C-9D46-B223-1575698299DC}"/>
              </a:ext>
            </a:extLst>
          </p:cNvPr>
          <p:cNvCxnSpPr>
            <a:cxnSpLocks/>
          </p:cNvCxnSpPr>
          <p:nvPr/>
        </p:nvCxnSpPr>
        <p:spPr>
          <a:xfrm flipH="1">
            <a:off x="3550118" y="3036373"/>
            <a:ext cx="9127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4EEC1E2-DF94-7242-BB91-C583B2A3FEA4}"/>
              </a:ext>
            </a:extLst>
          </p:cNvPr>
          <p:cNvCxnSpPr>
            <a:cxnSpLocks/>
          </p:cNvCxnSpPr>
          <p:nvPr/>
        </p:nvCxnSpPr>
        <p:spPr>
          <a:xfrm flipH="1">
            <a:off x="1194735" y="3036373"/>
            <a:ext cx="1277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935C13F-2A12-7E48-A897-0A9774238428}"/>
              </a:ext>
            </a:extLst>
          </p:cNvPr>
          <p:cNvCxnSpPr>
            <a:cxnSpLocks/>
          </p:cNvCxnSpPr>
          <p:nvPr/>
        </p:nvCxnSpPr>
        <p:spPr>
          <a:xfrm flipH="1">
            <a:off x="6760979" y="3036373"/>
            <a:ext cx="1641876" cy="141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FCB52E9-929C-A145-B131-69606E307059}"/>
              </a:ext>
            </a:extLst>
          </p:cNvPr>
          <p:cNvCxnSpPr>
            <a:cxnSpLocks/>
          </p:cNvCxnSpPr>
          <p:nvPr/>
        </p:nvCxnSpPr>
        <p:spPr>
          <a:xfrm flipH="1">
            <a:off x="9445659" y="3064695"/>
            <a:ext cx="13354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7CEF903-8DB1-884C-BF7A-C984BC5A35A4}"/>
              </a:ext>
            </a:extLst>
          </p:cNvPr>
          <p:cNvSpPr txBox="1"/>
          <p:nvPr/>
        </p:nvSpPr>
        <p:spPr>
          <a:xfrm>
            <a:off x="281018" y="4642009"/>
            <a:ext cx="6753163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* 검색 문서 </a:t>
            </a:r>
            <a:r>
              <a:rPr lang="ko-KR" altLang="en-US" b="1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저장방식</a:t>
            </a:r>
            <a:endParaRPr lang="en-US" altLang="ko-KR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endParaRPr lang="en-US" altLang="ko-KR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RabbitMQ</a:t>
            </a:r>
            <a:r>
              <a:rPr lang="ko-KR" altLang="en-US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를 이용한  </a:t>
            </a:r>
            <a:r>
              <a:rPr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실시간 데이터처리</a:t>
            </a:r>
            <a:endParaRPr lang="en-US" altLang="ko-KR" b="1">
              <a:solidFill>
                <a:srgbClr val="FF0000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Logstash</a:t>
            </a:r>
            <a:r>
              <a:rPr lang="ko-KR" altLang="en-US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를 이용하여 </a:t>
            </a:r>
            <a:r>
              <a:rPr lang="en-US" altLang="ko-KR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mapping</a:t>
            </a:r>
            <a:r>
              <a:rPr lang="ko-KR" altLang="en-US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되어있는 각 </a:t>
            </a:r>
            <a:r>
              <a:rPr lang="en-US" altLang="ko-KR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Index</a:t>
            </a:r>
            <a:r>
              <a:rPr lang="ko-KR" altLang="en-US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별로 </a:t>
            </a:r>
            <a:r>
              <a:rPr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데이터 저장</a:t>
            </a:r>
            <a:endParaRPr lang="en-US" altLang="ko-KR" b="1">
              <a:latin typeface="NanumSquareOTF_ac Bold" panose="020B0600000101010101" pitchFamily="34" charset="-127"/>
              <a:ea typeface="NanumSquareOTF_ac Bold" panose="020B0600000101010101" pitchFamily="34" charset="-127"/>
              <a:cs typeface="Calibri"/>
            </a:endParaRPr>
          </a:p>
          <a:p>
            <a:endParaRPr lang="en-US" altLang="ko-KR" sz="16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ea typeface="NanumSquareOTF_ac"/>
              <a:cs typeface="Calibri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C3A3D82-CF92-7642-89B7-E8C9364F11FA}"/>
              </a:ext>
            </a:extLst>
          </p:cNvPr>
          <p:cNvCxnSpPr/>
          <p:nvPr/>
        </p:nvCxnSpPr>
        <p:spPr>
          <a:xfrm>
            <a:off x="8908026" y="3472703"/>
            <a:ext cx="0" cy="3959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6F74F6-0E2C-8147-A173-829DEAC6FDA2}"/>
              </a:ext>
            </a:extLst>
          </p:cNvPr>
          <p:cNvSpPr txBox="1"/>
          <p:nvPr/>
        </p:nvSpPr>
        <p:spPr>
          <a:xfrm>
            <a:off x="8273878" y="3941348"/>
            <a:ext cx="1366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데이터</a:t>
            </a:r>
            <a:r>
              <a:rPr kumimoji="1" lang="ko-KR" altLang="en-US" sz="1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수집</a:t>
            </a:r>
            <a:r>
              <a:rPr kumimoji="1" lang="en-US" altLang="ko-KR" sz="1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/</a:t>
            </a:r>
            <a:r>
              <a:rPr kumimoji="1" lang="ko-KR" altLang="en-US" sz="1200" b="1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필터링</a:t>
            </a:r>
            <a:endParaRPr kumimoji="1" lang="ko-Kore-KR" altLang="en-US" sz="12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560665BD-935E-3B41-B156-98220E50E6B0}"/>
              </a:ext>
            </a:extLst>
          </p:cNvPr>
          <p:cNvCxnSpPr/>
          <p:nvPr/>
        </p:nvCxnSpPr>
        <p:spPr>
          <a:xfrm>
            <a:off x="11285043" y="2207134"/>
            <a:ext cx="0" cy="3959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C4D3436-E3CE-794C-99CC-A54FD2DF9E5F}"/>
              </a:ext>
            </a:extLst>
          </p:cNvPr>
          <p:cNvSpPr txBox="1"/>
          <p:nvPr/>
        </p:nvSpPr>
        <p:spPr>
          <a:xfrm>
            <a:off x="10841810" y="1905395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비동기 메시징</a:t>
            </a:r>
            <a:endParaRPr kumimoji="1" lang="ko-Kore-KR" altLang="en-US" sz="12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867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8F7EE185-7AE8-994E-92FF-1FDCA8131B7F}"/>
              </a:ext>
            </a:extLst>
          </p:cNvPr>
          <p:cNvSpPr txBox="1"/>
          <p:nvPr/>
        </p:nvSpPr>
        <p:spPr>
          <a:xfrm>
            <a:off x="106188" y="179387"/>
            <a:ext cx="2942377" cy="523998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</a:t>
            </a:r>
            <a:r>
              <a:rPr lang="en-US" altLang="ko-KR" sz="16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Search Server - </a:t>
            </a:r>
            <a:r>
              <a:rPr lang="ko-KR" altLang="en-US" sz="16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김인석</a:t>
            </a:r>
            <a:endParaRPr lang="en-US" sz="14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9FE8E8-BD1A-5C4A-9B25-2F3BB4147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66" y="1725893"/>
            <a:ext cx="1663633" cy="8665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11DBF8-4D67-134B-A868-71C0E9C06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75" y="1575954"/>
            <a:ext cx="1233037" cy="12330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423058-E51F-2743-927C-F15D456948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152" y="1795555"/>
            <a:ext cx="1149254" cy="727262"/>
          </a:xfrm>
          <a:prstGeom prst="rect">
            <a:avLst/>
          </a:prstGeom>
        </p:spPr>
      </p:pic>
      <p:pic>
        <p:nvPicPr>
          <p:cNvPr id="20" name="그림 19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B7F58C29-C4C2-C646-9E16-728D61DEA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50" y="1575954"/>
            <a:ext cx="1119121" cy="12823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72BBC0A-A5F1-164D-B888-5CDB1BBC4C2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642" y="1570805"/>
            <a:ext cx="1260074" cy="1176764"/>
          </a:xfrm>
          <a:prstGeom prst="rect">
            <a:avLst/>
          </a:prstGeom>
          <a:noFill/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7C20A5-E0A7-1340-AB51-D24FBCEA591B}"/>
              </a:ext>
            </a:extLst>
          </p:cNvPr>
          <p:cNvCxnSpPr>
            <a:cxnSpLocks/>
          </p:cNvCxnSpPr>
          <p:nvPr/>
        </p:nvCxnSpPr>
        <p:spPr>
          <a:xfrm>
            <a:off x="1101422" y="2164397"/>
            <a:ext cx="12512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FA46FF7-AB1C-504E-88B7-0E42C79162C5}"/>
              </a:ext>
            </a:extLst>
          </p:cNvPr>
          <p:cNvCxnSpPr>
            <a:cxnSpLocks/>
          </p:cNvCxnSpPr>
          <p:nvPr/>
        </p:nvCxnSpPr>
        <p:spPr>
          <a:xfrm flipV="1">
            <a:off x="3390630" y="2159187"/>
            <a:ext cx="1639436" cy="5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808F4FA-7D4C-9D46-B223-1575698299DC}"/>
              </a:ext>
            </a:extLst>
          </p:cNvPr>
          <p:cNvCxnSpPr>
            <a:cxnSpLocks/>
          </p:cNvCxnSpPr>
          <p:nvPr/>
        </p:nvCxnSpPr>
        <p:spPr>
          <a:xfrm flipH="1">
            <a:off x="3390630" y="2159187"/>
            <a:ext cx="9127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4EEC1E2-DF94-7242-BB91-C583B2A3FEA4}"/>
              </a:ext>
            </a:extLst>
          </p:cNvPr>
          <p:cNvCxnSpPr>
            <a:cxnSpLocks/>
          </p:cNvCxnSpPr>
          <p:nvPr/>
        </p:nvCxnSpPr>
        <p:spPr>
          <a:xfrm flipH="1">
            <a:off x="1035247" y="2159187"/>
            <a:ext cx="1277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935C13F-2A12-7E48-A897-0A9774238428}"/>
              </a:ext>
            </a:extLst>
          </p:cNvPr>
          <p:cNvCxnSpPr>
            <a:cxnSpLocks/>
          </p:cNvCxnSpPr>
          <p:nvPr/>
        </p:nvCxnSpPr>
        <p:spPr>
          <a:xfrm flipH="1">
            <a:off x="6601491" y="2159187"/>
            <a:ext cx="1641876" cy="141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FCB52E9-929C-A145-B131-69606E307059}"/>
              </a:ext>
            </a:extLst>
          </p:cNvPr>
          <p:cNvCxnSpPr>
            <a:cxnSpLocks/>
          </p:cNvCxnSpPr>
          <p:nvPr/>
        </p:nvCxnSpPr>
        <p:spPr>
          <a:xfrm flipH="1">
            <a:off x="9286171" y="2187509"/>
            <a:ext cx="13354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0677A56-9602-CB4C-9CE5-EC296B3F367F}"/>
              </a:ext>
            </a:extLst>
          </p:cNvPr>
          <p:cNvSpPr txBox="1"/>
          <p:nvPr/>
        </p:nvSpPr>
        <p:spPr>
          <a:xfrm>
            <a:off x="615686" y="3277038"/>
            <a:ext cx="5479056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* 검색 애플리케이션 서버 기능</a:t>
            </a:r>
            <a:endParaRPr lang="en-US" altLang="ko-KR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endParaRPr lang="en-US" altLang="ko-KR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유저가 입력한 </a:t>
            </a:r>
            <a:r>
              <a:rPr lang="ko-KR" altLang="en-US" b="1" err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검색어</a:t>
            </a:r>
            <a:r>
              <a:rPr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 수집</a:t>
            </a:r>
            <a:endParaRPr lang="en-US" altLang="ko-KR" b="1">
              <a:latin typeface="NanumSquareOTF_ac Bold" panose="020B0600000101010101" pitchFamily="34" charset="-127"/>
              <a:ea typeface="NanumSquareOTF_ac Bold" panose="020B0600000101010101" pitchFamily="34" charset="-12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유저 정보 및 피드 </a:t>
            </a:r>
            <a:r>
              <a:rPr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수정</a:t>
            </a:r>
            <a:r>
              <a:rPr lang="en-US" altLang="ko-KR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,</a:t>
            </a:r>
            <a:r>
              <a:rPr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 삭제 </a:t>
            </a:r>
            <a:r>
              <a:rPr lang="ko-KR" altLang="en-US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시 검색 데이터에 반영</a:t>
            </a:r>
            <a:endParaRPr lang="en-US" altLang="ko-KR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검색 결과  </a:t>
            </a:r>
            <a:r>
              <a:rPr lang="ko-KR" altLang="en-US" b="1" err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페이징처리</a:t>
            </a:r>
            <a:r>
              <a:rPr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 </a:t>
            </a:r>
            <a:endParaRPr lang="en-US" altLang="ko-KR" b="1">
              <a:latin typeface="NanumSquareOTF_ac Bold" panose="020B0600000101010101" pitchFamily="34" charset="-127"/>
              <a:ea typeface="NanumSquareOTF_ac Bold" panose="020B0600000101010101" pitchFamily="34" charset="-12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검색기능 옵션 변경에 </a:t>
            </a:r>
            <a:r>
              <a:rPr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유연성</a:t>
            </a:r>
            <a:r>
              <a:rPr lang="ko-KR" altLang="en-US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을 제공  </a:t>
            </a:r>
            <a:endParaRPr lang="en-US" altLang="ko-KR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endParaRPr lang="en-US" altLang="ko-KR" sz="16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ea typeface="NanumSquareOTF_ac"/>
              <a:cs typeface="Calibri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BF7E4808-F01F-094B-A5E7-BDCB1388E2AF}"/>
              </a:ext>
            </a:extLst>
          </p:cNvPr>
          <p:cNvCxnSpPr/>
          <p:nvPr/>
        </p:nvCxnSpPr>
        <p:spPr>
          <a:xfrm>
            <a:off x="2881593" y="1570805"/>
            <a:ext cx="0" cy="3959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004B33-C6EA-4E4F-826F-0097F517EE73}"/>
              </a:ext>
            </a:extLst>
          </p:cNvPr>
          <p:cNvSpPr txBox="1"/>
          <p:nvPr/>
        </p:nvSpPr>
        <p:spPr>
          <a:xfrm>
            <a:off x="2024627" y="1223353"/>
            <a:ext cx="2040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검색어 수집 </a:t>
            </a:r>
            <a:r>
              <a:rPr kumimoji="1" lang="en-US" altLang="ko-KR" sz="1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/</a:t>
            </a:r>
            <a:r>
              <a:rPr kumimoji="1" lang="ko-KR" altLang="en-US" sz="1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검색 결과 </a:t>
            </a:r>
            <a:r>
              <a:rPr kumimoji="1" lang="ko-KR" altLang="en-US" sz="1200" b="1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페이징</a:t>
            </a:r>
            <a:endParaRPr kumimoji="1" lang="ko-Kore-KR" altLang="en-US" sz="12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537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9CFF995-8268-4E22-8AE5-C0A2935808DD}"/>
              </a:ext>
            </a:extLst>
          </p:cNvPr>
          <p:cNvSpPr/>
          <p:nvPr/>
        </p:nvSpPr>
        <p:spPr>
          <a:xfrm>
            <a:off x="2532707" y="3993902"/>
            <a:ext cx="9545930" cy="26795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A36003-5261-45DE-958C-FAF8B43A9224}"/>
              </a:ext>
            </a:extLst>
          </p:cNvPr>
          <p:cNvSpPr/>
          <p:nvPr/>
        </p:nvSpPr>
        <p:spPr>
          <a:xfrm>
            <a:off x="7480995" y="593688"/>
            <a:ext cx="4563625" cy="31233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A36003-5261-45DE-958C-FAF8B43A9224}"/>
              </a:ext>
            </a:extLst>
          </p:cNvPr>
          <p:cNvSpPr/>
          <p:nvPr/>
        </p:nvSpPr>
        <p:spPr>
          <a:xfrm>
            <a:off x="2608070" y="594211"/>
            <a:ext cx="4630613" cy="315685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F8552E37-A909-43E7-95C5-5CB15AEA3402}"/>
              </a:ext>
            </a:extLst>
          </p:cNvPr>
          <p:cNvSpPr txBox="1"/>
          <p:nvPr/>
        </p:nvSpPr>
        <p:spPr>
          <a:xfrm>
            <a:off x="3644203" y="780423"/>
            <a:ext cx="5372518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맑은 고딕"/>
                <a:cs typeface="Calibri"/>
              </a:rPr>
              <a:t>캠프기간 달성하고 </a:t>
            </a:r>
            <a:r>
              <a:rPr lang="ko-KR" altLang="en-US" b="1" err="1">
                <a:ea typeface="맑은 고딕"/>
                <a:cs typeface="Calibri"/>
              </a:rPr>
              <a:t>배운것</a:t>
            </a:r>
            <a:r>
              <a:rPr lang="ko-KR" altLang="en-US" b="1">
                <a:ea typeface="맑은 고딕"/>
                <a:cs typeface="Calibri"/>
              </a:rPr>
              <a:t> </a:t>
            </a:r>
            <a:endParaRPr lang="ko-KR"/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</p:txBody>
      </p:sp>
      <p:pic>
        <p:nvPicPr>
          <p:cNvPr id="4" name="그림 8" descr="사람, 실내, 남자이(가) 표시된 사진&#10;&#10;자동 생성된 설명">
            <a:extLst>
              <a:ext uri="{FF2B5EF4-FFF2-40B4-BE49-F238E27FC236}">
                <a16:creationId xmlns:a16="http://schemas.microsoft.com/office/drawing/2014/main" id="{D8804E63-82C8-44C6-B15F-394CE79FD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53" y="566894"/>
            <a:ext cx="2316145" cy="2307771"/>
          </a:xfrm>
          <a:prstGeom prst="rect">
            <a:avLst/>
          </a:prstGeom>
        </p:spPr>
      </p:pic>
      <p:pic>
        <p:nvPicPr>
          <p:cNvPr id="11" name="그래픽 11" descr="과녁 단색으로 채워진">
            <a:extLst>
              <a:ext uri="{FF2B5EF4-FFF2-40B4-BE49-F238E27FC236}">
                <a16:creationId xmlns:a16="http://schemas.microsoft.com/office/drawing/2014/main" id="{78EE8D1F-A9F0-4462-BC94-CBF92BD54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4493" y="752789"/>
            <a:ext cx="822290" cy="822290"/>
          </a:xfrm>
          <a:prstGeom prst="rect">
            <a:avLst/>
          </a:prstGeom>
        </p:spPr>
      </p:pic>
      <p:pic>
        <p:nvPicPr>
          <p:cNvPr id="12" name="그래픽 12" descr="서적 단색으로 채워진">
            <a:extLst>
              <a:ext uri="{FF2B5EF4-FFF2-40B4-BE49-F238E27FC236}">
                <a16:creationId xmlns:a16="http://schemas.microsoft.com/office/drawing/2014/main" id="{55E7EB02-681E-4920-B871-A538F0ABE8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08031" y="685800"/>
            <a:ext cx="839038" cy="839038"/>
          </a:xfrm>
          <a:prstGeom prst="rect">
            <a:avLst/>
          </a:prstGeom>
        </p:spPr>
      </p:pic>
      <p:sp>
        <p:nvSpPr>
          <p:cNvPr id="16" name="TextBox 1">
            <a:extLst>
              <a:ext uri="{FF2B5EF4-FFF2-40B4-BE49-F238E27FC236}">
                <a16:creationId xmlns:a16="http://schemas.microsoft.com/office/drawing/2014/main" id="{85A9303A-739C-405D-811D-74ACB84A4BD7}"/>
              </a:ext>
            </a:extLst>
          </p:cNvPr>
          <p:cNvSpPr txBox="1"/>
          <p:nvPr/>
        </p:nvSpPr>
        <p:spPr>
          <a:xfrm>
            <a:off x="8618136" y="805543"/>
            <a:ext cx="5372518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맑은 고딕"/>
                <a:cs typeface="Calibri"/>
              </a:rPr>
              <a:t>아쉽고 보완할 부분</a:t>
            </a:r>
            <a:endParaRPr lang="ko-KR" b="1">
              <a:ea typeface="맑은 고딕" panose="020B0503020000020004" pitchFamily="34" charset="-127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A83B808B-239A-49F8-B66A-EAAF0EBF2A35}"/>
              </a:ext>
            </a:extLst>
          </p:cNvPr>
          <p:cNvSpPr txBox="1"/>
          <p:nvPr/>
        </p:nvSpPr>
        <p:spPr>
          <a:xfrm>
            <a:off x="3409740" y="4196861"/>
            <a:ext cx="5372518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err="1">
                <a:ea typeface="맑은 고딕"/>
                <a:cs typeface="Calibri"/>
              </a:rPr>
              <a:t>느낀점</a:t>
            </a:r>
            <a:r>
              <a:rPr lang="ko-KR" altLang="en-US" b="1">
                <a:ea typeface="맑은 고딕"/>
                <a:cs typeface="Calibri"/>
              </a:rPr>
              <a:t> 및 </a:t>
            </a:r>
            <a:r>
              <a:rPr lang="ko-KR" b="1">
                <a:ea typeface="맑은 고딕"/>
                <a:cs typeface="Calibri"/>
              </a:rPr>
              <a:t> </a:t>
            </a:r>
            <a:r>
              <a:rPr lang="ko-KR" b="1" err="1">
                <a:ea typeface="맑은 고딕"/>
                <a:cs typeface="Calibri"/>
              </a:rPr>
              <a:t>향후포부</a:t>
            </a:r>
            <a:r>
              <a:rPr lang="ko-KR" b="1">
                <a:ea typeface="맑은 고딕"/>
                <a:cs typeface="Calibri"/>
              </a:rPr>
              <a:t> </a:t>
            </a:r>
          </a:p>
          <a:p>
            <a:endParaRPr lang="ko-KR" altLang="en-US">
              <a:ea typeface="맑은 고딕"/>
              <a:cs typeface="Calibri"/>
            </a:endParaRPr>
          </a:p>
          <a:p>
            <a:endParaRPr lang="ko-KR">
              <a:ea typeface="맑은 고딕"/>
              <a:cs typeface="Calibri"/>
            </a:endParaRPr>
          </a:p>
        </p:txBody>
      </p:sp>
      <p:pic>
        <p:nvPicPr>
          <p:cNvPr id="19" name="그래픽 14" descr="좋은 아이디어 단색으로 채워진">
            <a:extLst>
              <a:ext uri="{FF2B5EF4-FFF2-40B4-BE49-F238E27FC236}">
                <a16:creationId xmlns:a16="http://schemas.microsoft.com/office/drawing/2014/main" id="{75E04986-66CA-493C-848A-B394C582AA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83473" y="4053042"/>
            <a:ext cx="864159" cy="788797"/>
          </a:xfrm>
          <a:prstGeom prst="rect">
            <a:avLst/>
          </a:prstGeom>
        </p:spPr>
      </p:pic>
      <p:sp>
        <p:nvSpPr>
          <p:cNvPr id="20" name="TextBox 1">
            <a:extLst>
              <a:ext uri="{FF2B5EF4-FFF2-40B4-BE49-F238E27FC236}">
                <a16:creationId xmlns:a16="http://schemas.microsoft.com/office/drawing/2014/main" id="{AE0EACDF-7E40-4276-8F8A-E7BB7909C08C}"/>
              </a:ext>
            </a:extLst>
          </p:cNvPr>
          <p:cNvSpPr txBox="1"/>
          <p:nvPr/>
        </p:nvSpPr>
        <p:spPr>
          <a:xfrm>
            <a:off x="2733909" y="1526744"/>
            <a:ext cx="5372518" cy="160043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  </a:t>
            </a:r>
            <a:r>
              <a:rPr lang="ko-KR" altLang="en-US" sz="14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lt"/>
              </a:rPr>
              <a:t>소셜 네트워크 서비스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의</a:t>
            </a:r>
            <a:r>
              <a:rPr lang="ko-KR" altLang="en-US" sz="14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lt"/>
              </a:rPr>
              <a:t> 흐름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에 대한 이해</a:t>
            </a:r>
            <a:endParaRPr lang="ko-KR" sz="140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endParaRPr lang="ko-KR" altLang="en-US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r>
              <a:rPr 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  </a:t>
            </a:r>
            <a:r>
              <a:rPr lang="en-US" altLang="ko-KR" sz="1400" b="1" err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BackEnd</a:t>
            </a:r>
            <a:r>
              <a:rPr lang="en-US" altLang="ko-KR" sz="14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 Server</a:t>
            </a:r>
            <a:r>
              <a:rPr lang="en-US" alt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 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의</a:t>
            </a:r>
            <a:r>
              <a:rPr 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역할</a:t>
            </a:r>
            <a:endParaRPr lang="ko-KR" sz="140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endParaRPr lang="ko-KR" altLang="en-US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r>
              <a:rPr 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  각종 </a:t>
            </a:r>
            <a:r>
              <a:rPr lang="ko-KR" sz="14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프레임워크</a:t>
            </a:r>
            <a:r>
              <a:rPr 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및 </a:t>
            </a:r>
            <a:r>
              <a:rPr lang="ko-KR" altLang="en-US" sz="14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오픈소스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활용</a:t>
            </a:r>
            <a:endParaRPr lang="ko-KR" sz="140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endParaRPr lang="ko-KR" altLang="en-US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r>
              <a:rPr 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  </a:t>
            </a:r>
            <a:r>
              <a:rPr lang="ko-KR" sz="14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팀</a:t>
            </a:r>
            <a:r>
              <a:rPr 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과 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함께 </a:t>
            </a:r>
            <a:r>
              <a:rPr lang="ko-KR" altLang="en-US" sz="14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'하나된'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프로젝트 완성</a:t>
            </a:r>
            <a:endParaRPr lang="ko-KR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D7B1F94E-8A42-4B4A-BDC0-108536A206E6}"/>
              </a:ext>
            </a:extLst>
          </p:cNvPr>
          <p:cNvSpPr txBox="1"/>
          <p:nvPr/>
        </p:nvSpPr>
        <p:spPr>
          <a:xfrm>
            <a:off x="7625080" y="1579906"/>
            <a:ext cx="5372518" cy="160043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 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개발 </a:t>
            </a:r>
            <a:r>
              <a:rPr lang="ko-KR" altLang="en-US" sz="14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기록 (</a:t>
            </a:r>
            <a:r>
              <a:rPr lang="ko-KR" altLang="en-US" sz="1400" b="1" err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Blog</a:t>
            </a:r>
            <a:r>
              <a:rPr lang="ko-KR" altLang="en-US" sz="14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, TIL)</a:t>
            </a:r>
          </a:p>
          <a:p>
            <a:endParaRPr lang="ko-KR" altLang="en-US" sz="1400" b="1">
              <a:latin typeface="NanumSquareOTF_ac Bold" panose="020B0600000101010101" pitchFamily="34" charset="-127"/>
              <a:ea typeface="NanumSquareOTF_ac Bold" panose="020B0600000101010101" pitchFamily="34" charset="-127"/>
              <a:cs typeface="Calibri"/>
            </a:endParaRPr>
          </a:p>
          <a:p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 </a:t>
            </a:r>
            <a:r>
              <a:rPr lang="ko-KR" altLang="en-US" sz="1400" b="1" err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DB</a:t>
            </a:r>
            <a:r>
              <a:rPr lang="ko-KR" altLang="en-US" sz="140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에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대한 확실한 이해</a:t>
            </a:r>
          </a:p>
          <a:p>
            <a:endParaRPr lang="ko-KR" altLang="en-US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 </a:t>
            </a:r>
            <a:r>
              <a:rPr lang="ko-KR" altLang="en-US" sz="14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인프라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에 대한 이해</a:t>
            </a:r>
          </a:p>
          <a:p>
            <a:endParaRPr lang="ko-KR" altLang="en-US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 효율적인 </a:t>
            </a:r>
            <a:r>
              <a:rPr lang="ko-KR" altLang="en-US" sz="14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디자인 패턴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 적용</a:t>
            </a: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ADBF1B55-09BE-4FE8-9F79-99F46B831A46}"/>
              </a:ext>
            </a:extLst>
          </p:cNvPr>
          <p:cNvSpPr txBox="1"/>
          <p:nvPr/>
        </p:nvSpPr>
        <p:spPr>
          <a:xfrm>
            <a:off x="2731475" y="4916990"/>
            <a:ext cx="8331913" cy="116955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  </a:t>
            </a:r>
            <a:r>
              <a:rPr lang="ko-KR" sz="14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결과물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 위주의 개발 습관 -&gt; </a:t>
            </a:r>
            <a:r>
              <a:rPr lang="ko-KR" altLang="en-US" sz="14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확실한 프로젝트 설계 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및</a:t>
            </a:r>
            <a:r>
              <a:rPr lang="ko-KR" altLang="en-US" sz="14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 </a:t>
            </a:r>
            <a:r>
              <a:rPr lang="ko-KR" altLang="en-US" sz="1400" b="1" err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why</a:t>
            </a:r>
            <a:r>
              <a:rPr lang="ko-KR" altLang="en-US" sz="14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 개발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로의 방향성 확립</a:t>
            </a:r>
            <a:endParaRPr lang="ko-KR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endParaRPr lang="ko-KR" altLang="en-US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r>
              <a:rPr 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  </a:t>
            </a:r>
            <a:r>
              <a:rPr lang="ko-KR" sz="1400" b="1" err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팀단위</a:t>
            </a:r>
            <a:r>
              <a:rPr lang="ko-KR" sz="140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의</a:t>
            </a:r>
            <a:r>
              <a:rPr 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각자 역할에 맞는 </a:t>
            </a:r>
            <a:r>
              <a:rPr lang="ko-KR" sz="14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책임감</a:t>
            </a:r>
            <a:endParaRPr lang="ko-KR" sz="1400" b="1">
              <a:latin typeface="NanumSquareOTF_ac Bold" panose="020B0600000101010101" pitchFamily="34" charset="-127"/>
              <a:ea typeface="NanumSquareOTF_ac Bold" panose="020B0600000101010101" pitchFamily="34" charset="-127"/>
              <a:cs typeface="+mn-lt"/>
            </a:endParaRPr>
          </a:p>
          <a:p>
            <a:endParaRPr lang="en-US" altLang="ko-KR" sz="140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r>
              <a:rPr lang="en-US" alt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</a:t>
            </a:r>
            <a:r>
              <a:rPr 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  </a:t>
            </a:r>
            <a:r>
              <a:rPr lang="ko-KR" altLang="en-US" sz="140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앞으로성장하며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 </a:t>
            </a:r>
            <a:r>
              <a:rPr lang="ko-KR" altLang="en-US" sz="1400" b="1" err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Why</a:t>
            </a:r>
            <a:r>
              <a:rPr lang="ko-KR" altLang="en-US" sz="14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?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 라는 질문을 가지며 </a:t>
            </a:r>
            <a:r>
              <a:rPr lang="ko-KR" altLang="en-US" sz="14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이해하는 개발자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로의 진화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6909382-2A09-4390-8EF3-342FDF70263D}"/>
              </a:ext>
            </a:extLst>
          </p:cNvPr>
          <p:cNvSpPr txBox="1"/>
          <p:nvPr/>
        </p:nvSpPr>
        <p:spPr>
          <a:xfrm>
            <a:off x="171302" y="-79743"/>
            <a:ext cx="1016000" cy="587867"/>
          </a:xfrm>
          <a:prstGeom prst="rect">
            <a:avLst/>
          </a:prstGeom>
          <a:noFill/>
        </p:spPr>
        <p:txBody>
          <a:bodyPr wrap="square" lIns="60960" tIns="30480" rIns="60960" bIns="30480" rtlCol="0" anchor="t"/>
          <a:lstStyle/>
          <a:p>
            <a:r>
              <a:rPr lang="en-US" altLang="ko-KR" sz="4400" b="1" kern="0">
                <a:solidFill>
                  <a:srgbClr val="000000"/>
                </a:solidFill>
                <a:latin typeface="Futura Bk BT"/>
                <a:ea typeface="맑은 고딕"/>
                <a:cs typeface="DungGeunMo" panose="020B0500000000000000" pitchFamily="34" charset="-127"/>
              </a:rPr>
              <a:t>06</a:t>
            </a:r>
            <a:endParaRPr lang="en-US" sz="4400" b="1"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DungGeunMo" panose="020B05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2CEBE-4D1F-4E05-8335-6045DB9712F1}"/>
              </a:ext>
            </a:extLst>
          </p:cNvPr>
          <p:cNvSpPr txBox="1"/>
          <p:nvPr/>
        </p:nvSpPr>
        <p:spPr>
          <a:xfrm>
            <a:off x="940599" y="113958"/>
            <a:ext cx="723275" cy="4154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100" b="1" kern="0">
                <a:latin typeface="NanumSquareOTF_ac Bold"/>
                <a:ea typeface="NanumSquareOTF_ac ExtraBold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839960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실내, 사람, 노트북이(가) 표시된 사진&#10;&#10;자동 생성된 설명">
            <a:extLst>
              <a:ext uri="{FF2B5EF4-FFF2-40B4-BE49-F238E27FC236}">
                <a16:creationId xmlns:a16="http://schemas.microsoft.com/office/drawing/2014/main" id="{786C35BD-923A-F34B-BD7D-14BD3C94E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1" b="10398"/>
          <a:stretch/>
        </p:blipFill>
        <p:spPr>
          <a:xfrm>
            <a:off x="552249" y="868719"/>
            <a:ext cx="2678315" cy="26783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 descr="텍스트, 실내, 사람, 천장이(가) 표시된 사진&#10;&#10;자동 생성된 설명">
            <a:extLst>
              <a:ext uri="{FF2B5EF4-FFF2-40B4-BE49-F238E27FC236}">
                <a16:creationId xmlns:a16="http://schemas.microsoft.com/office/drawing/2014/main" id="{F63EEBF2-3EFE-7E41-9AB7-66B7DCBB4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0"/>
          <a:stretch/>
        </p:blipFill>
        <p:spPr>
          <a:xfrm>
            <a:off x="384705" y="3791073"/>
            <a:ext cx="2756183" cy="27561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 descr="텍스트, 실내, 사람, 벽이(가) 표시된 사진&#10;&#10;자동 생성된 설명">
            <a:extLst>
              <a:ext uri="{FF2B5EF4-FFF2-40B4-BE49-F238E27FC236}">
                <a16:creationId xmlns:a16="http://schemas.microsoft.com/office/drawing/2014/main" id="{F12D6478-1EAC-1349-8C9E-5A43F891B0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b="9906"/>
          <a:stretch/>
        </p:blipFill>
        <p:spPr>
          <a:xfrm>
            <a:off x="6343902" y="3806024"/>
            <a:ext cx="2853649" cy="28890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 descr="텍스트, 노트북, 실내, 컴퓨터이(가) 표시된 사진&#10;&#10;자동 생성된 설명">
            <a:extLst>
              <a:ext uri="{FF2B5EF4-FFF2-40B4-BE49-F238E27FC236}">
                <a16:creationId xmlns:a16="http://schemas.microsoft.com/office/drawing/2014/main" id="{870AEE7A-AA3D-3149-AFD3-528A675748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5" b="6773"/>
          <a:stretch/>
        </p:blipFill>
        <p:spPr>
          <a:xfrm>
            <a:off x="6440978" y="963982"/>
            <a:ext cx="2654131" cy="26541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9CC3B1-88B4-4240-9933-FE55BEB2DD6A}"/>
              </a:ext>
            </a:extLst>
          </p:cNvPr>
          <p:cNvSpPr txBox="1"/>
          <p:nvPr/>
        </p:nvSpPr>
        <p:spPr>
          <a:xfrm>
            <a:off x="3332703" y="1946010"/>
            <a:ext cx="4778777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ea typeface="맑은 고딕"/>
              </a:rPr>
              <a:t>김예진</a:t>
            </a:r>
            <a:endParaRPr lang="en-US" altLang="ko-KR" b="1">
              <a:ea typeface="맑은 고딕"/>
              <a:cs typeface="Calibri"/>
            </a:endParaRPr>
          </a:p>
          <a:p>
            <a:r>
              <a:rPr lang="ko-KR" altLang="en-US" b="1">
                <a:ea typeface="맑은 고딕"/>
              </a:rPr>
              <a:t>클라이언트</a:t>
            </a:r>
            <a:endParaRPr lang="en-US" altLang="ko-KR" b="1">
              <a:ea typeface="맑은 고딕"/>
            </a:endParaRPr>
          </a:p>
          <a:p>
            <a:endParaRPr lang="ko-KR" altLang="en-US"/>
          </a:p>
          <a:p>
            <a:r>
              <a:rPr lang="en-US"/>
              <a:t>UX/UI </a:t>
            </a:r>
            <a:r>
              <a:rPr lang="ko-KR" altLang="en-US">
                <a:ea typeface="맑은 고딕"/>
              </a:rPr>
              <a:t>설계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Android앱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개발</a:t>
            </a:r>
            <a:endParaRPr lang="ko-KR" altLang="en-US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</a:rPr>
              <a:t>채팅서버 개발</a:t>
            </a:r>
            <a:endParaRPr lang="ko-KR" altLang="en-US">
              <a:ea typeface="맑은 고딕"/>
              <a:cs typeface="Calibri"/>
            </a:endParaRPr>
          </a:p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C2382C-387A-8048-A2AE-A49320B4CEC8}"/>
              </a:ext>
            </a:extLst>
          </p:cNvPr>
          <p:cNvSpPr txBox="1"/>
          <p:nvPr/>
        </p:nvSpPr>
        <p:spPr>
          <a:xfrm>
            <a:off x="3188695" y="4542304"/>
            <a:ext cx="624728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ea typeface="맑은 고딕"/>
              </a:rPr>
              <a:t>김태완</a:t>
            </a:r>
            <a:endParaRPr lang="en-US" altLang="ko-KR" b="1">
              <a:ea typeface="맑은 고딕"/>
              <a:cs typeface="Calibri"/>
            </a:endParaRPr>
          </a:p>
          <a:p>
            <a:r>
              <a:rPr lang="ko-KR" altLang="en-US" b="1" err="1">
                <a:ea typeface="맑은 고딕"/>
              </a:rPr>
              <a:t>백엔드</a:t>
            </a:r>
            <a:endParaRPr lang="en-US" altLang="ko-KR" b="1" err="1">
              <a:ea typeface="맑은 고딕"/>
            </a:endParaRPr>
          </a:p>
          <a:p>
            <a:endParaRPr lang="ko-KR" altLang="en-US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</a:rPr>
              <a:t>회원관리 </a:t>
            </a:r>
            <a:r>
              <a:rPr lang="en-US" altLang="ko-KR">
                <a:ea typeface="맑은 고딕"/>
              </a:rPr>
              <a:t>/</a:t>
            </a:r>
            <a:r>
              <a:rPr lang="ko-KR" altLang="en-US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PUSH</a:t>
            </a:r>
            <a:r>
              <a:rPr lang="ko-KR" altLang="en-US">
                <a:ea typeface="맑은 고딕"/>
              </a:rPr>
              <a:t>알림 </a:t>
            </a:r>
            <a:endParaRPr lang="ko-Kore-KR" altLang="en-US" err="1">
              <a:ea typeface="맑은 고딕"/>
            </a:endParaRPr>
          </a:p>
          <a:p>
            <a:r>
              <a:rPr lang="en-US" altLang="ko-KR">
                <a:ea typeface="맑은 고딕"/>
              </a:rPr>
              <a:t>/</a:t>
            </a:r>
            <a:r>
              <a:rPr lang="ko-KR" altLang="en-US">
                <a:ea typeface="맑은 고딕"/>
              </a:rPr>
              <a:t> </a:t>
            </a:r>
            <a:r>
              <a:rPr lang="ko-KR" altLang="en-US" err="1">
                <a:ea typeface="맑은 고딕"/>
              </a:rPr>
              <a:t>추천피드</a:t>
            </a:r>
            <a:r>
              <a:rPr lang="ko-KR" altLang="en-US">
                <a:ea typeface="맑은 고딕"/>
              </a:rPr>
              <a:t> / 채팅</a:t>
            </a:r>
            <a:endParaRPr lang="ko-Kore-KR" altLang="en-US">
              <a:ea typeface="맑은 고딕"/>
              <a:cs typeface="Calibri"/>
            </a:endParaRPr>
          </a:p>
          <a:p>
            <a:r>
              <a:rPr lang="en-US" altLang="ko-KR" err="1">
                <a:ea typeface="맑은 고딕"/>
              </a:rPr>
              <a:t>GraphDB</a:t>
            </a:r>
            <a:r>
              <a:rPr lang="ko-KR" altLang="en-US">
                <a:ea typeface="맑은 고딕"/>
              </a:rPr>
              <a:t> 설계</a:t>
            </a:r>
            <a:endParaRPr lang="ko-Kore-KR" altLang="en-US">
              <a:ea typeface="맑은 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2106F4-5E2F-8F4E-B998-B3FF24A625C5}"/>
              </a:ext>
            </a:extLst>
          </p:cNvPr>
          <p:cNvSpPr txBox="1"/>
          <p:nvPr/>
        </p:nvSpPr>
        <p:spPr>
          <a:xfrm>
            <a:off x="9097021" y="1774738"/>
            <a:ext cx="387392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ea typeface="맑은 고딕"/>
              </a:rPr>
              <a:t>김현수</a:t>
            </a:r>
            <a:endParaRPr lang="en-US" altLang="ko-KR" b="1">
              <a:ea typeface="맑은 고딕"/>
              <a:cs typeface="Calibri"/>
            </a:endParaRPr>
          </a:p>
          <a:p>
            <a:r>
              <a:rPr lang="ko-KR" altLang="en-US" b="1" err="1">
                <a:ea typeface="맑은 고딕"/>
              </a:rPr>
              <a:t>백엔드</a:t>
            </a:r>
            <a:endParaRPr lang="en-US" altLang="ko-KR" b="1">
              <a:ea typeface="맑은 고딕"/>
              <a:cs typeface="Calibri" panose="020F0502020204030204"/>
            </a:endParaRPr>
          </a:p>
          <a:p>
            <a:endParaRPr lang="ko-KR" altLang="en-US">
              <a:cs typeface="Calibri" panose="020F0502020204030204"/>
            </a:endParaRPr>
          </a:p>
          <a:p>
            <a:r>
              <a:rPr lang="ko-KR" altLang="en-US" err="1">
                <a:ea typeface="맑은 고딕"/>
              </a:rPr>
              <a:t>홈피드</a:t>
            </a:r>
            <a:r>
              <a:rPr lang="ko-KR" altLang="en-US">
                <a:ea typeface="맑은 고딕"/>
              </a:rPr>
              <a:t> / </a:t>
            </a:r>
            <a:r>
              <a:rPr lang="ko-KR" altLang="en-US" err="1">
                <a:ea typeface="맑은 고딕"/>
              </a:rPr>
              <a:t>추천피드</a:t>
            </a:r>
            <a:endParaRPr lang="ko-Kore-KR" altLang="en-US">
              <a:ea typeface="맑은 고딕"/>
              <a:cs typeface="Calibri" panose="020F0502020204030204"/>
            </a:endParaRPr>
          </a:p>
          <a:p>
            <a:r>
              <a:rPr lang="en-US" altLang="ko-KR" err="1">
                <a:ea typeface="맑은 고딕"/>
              </a:rPr>
              <a:t>포스팅</a:t>
            </a:r>
            <a:r>
              <a:rPr lang="en-US" altLang="ko-KR">
                <a:ea typeface="맑은 고딕"/>
              </a:rPr>
              <a:t>, </a:t>
            </a:r>
            <a:r>
              <a:rPr lang="ko-KR" altLang="en-US">
                <a:ea typeface="맑은 고딕"/>
              </a:rPr>
              <a:t>팔로우 관리  </a:t>
            </a:r>
            <a:endParaRPr lang="ko-Kore-KR" altLang="en-US">
              <a:ea typeface="맑은 고딕"/>
              <a:cs typeface="Calibri" panose="020F0502020204030204"/>
            </a:endParaRPr>
          </a:p>
          <a:p>
            <a:r>
              <a:rPr lang="en-US" altLang="ko-KR" err="1">
                <a:ea typeface="맑은 고딕"/>
              </a:rPr>
              <a:t>GraphDB</a:t>
            </a:r>
            <a:r>
              <a:rPr lang="ko-KR" altLang="en-US">
                <a:ea typeface="맑은 고딕"/>
              </a:rPr>
              <a:t> 설계</a:t>
            </a:r>
            <a:endParaRPr lang="ko-Kore-KR" altLang="en-US">
              <a:ea typeface="맑은 고딕"/>
              <a:cs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01E0D5-6DBB-FC42-8636-453C8685D265}"/>
              </a:ext>
            </a:extLst>
          </p:cNvPr>
          <p:cNvSpPr txBox="1"/>
          <p:nvPr/>
        </p:nvSpPr>
        <p:spPr>
          <a:xfrm>
            <a:off x="9244649" y="4859343"/>
            <a:ext cx="406941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ea typeface="맑은 고딕"/>
              </a:rPr>
              <a:t>김인석</a:t>
            </a:r>
            <a:endParaRPr lang="en-US" altLang="ko-KR" b="1">
              <a:ea typeface="맑은 고딕"/>
              <a:cs typeface="Calibri"/>
            </a:endParaRPr>
          </a:p>
          <a:p>
            <a:r>
              <a:rPr lang="ko-KR" altLang="en-US" b="1" err="1">
                <a:ea typeface="맑은 고딕"/>
              </a:rPr>
              <a:t>백엔드</a:t>
            </a:r>
            <a:endParaRPr lang="en-US" altLang="ko-KR">
              <a:ea typeface="맑은 고딕" panose="020B0503020000020004" pitchFamily="34" charset="-127"/>
              <a:cs typeface="Calibri" panose="020F0502020204030204"/>
            </a:endParaRPr>
          </a:p>
          <a:p>
            <a:endParaRPr lang="ko-KR" altLang="en-US" b="1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</a:rPr>
              <a:t>검색 </a:t>
            </a:r>
            <a:r>
              <a:rPr lang="en-US" altLang="ko-KR">
                <a:ea typeface="맑은 고딕"/>
              </a:rPr>
              <a:t>/</a:t>
            </a:r>
            <a:r>
              <a:rPr lang="ko-KR" altLang="en-US">
                <a:ea typeface="맑은 고딕"/>
              </a:rPr>
              <a:t> 인증 </a:t>
            </a:r>
            <a:r>
              <a:rPr lang="en-US" altLang="ko-KR">
                <a:ea typeface="맑은 고딕"/>
              </a:rPr>
              <a:t>/</a:t>
            </a:r>
            <a:r>
              <a:rPr lang="ko-KR" altLang="en-US">
                <a:ea typeface="맑은 고딕"/>
              </a:rPr>
              <a:t> 팔로우 추천/</a:t>
            </a:r>
            <a:endParaRPr lang="en-US" altLang="ko-KR">
              <a:ea typeface="맑은 고딕"/>
              <a:cs typeface="Calibri" panose="020F0502020204030204"/>
            </a:endParaRPr>
          </a:p>
          <a:p>
            <a:r>
              <a:rPr lang="ko-KR" altLang="en-US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GraphDB</a:t>
            </a:r>
            <a:r>
              <a:rPr lang="ko-KR" altLang="en-US">
                <a:ea typeface="맑은 고딕"/>
              </a:rPr>
              <a:t> 설계</a:t>
            </a:r>
            <a:endParaRPr lang="en-US" altLang="ko-KR">
              <a:ea typeface="맑은 고딕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A21F15-821C-41E4-9C6A-1A806799E2B7}"/>
              </a:ext>
            </a:extLst>
          </p:cNvPr>
          <p:cNvSpPr txBox="1"/>
          <p:nvPr/>
        </p:nvSpPr>
        <p:spPr>
          <a:xfrm>
            <a:off x="234733" y="223870"/>
            <a:ext cx="1367682" cy="4770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500" b="1" kern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ExtraBold"/>
              </a:rPr>
              <a:t>업무 분담</a:t>
            </a:r>
            <a:endParaRPr lang="ko-KR" altLang="en-US" sz="2500" b="1" kern="0">
              <a:latin typeface="NanumSquareOTF_ac Bold" panose="020B0600000101010101" pitchFamily="34" charset="-127"/>
              <a:ea typeface="NanumSquareOTF_a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13397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9CFF995-8268-4E22-8AE5-C0A2935808DD}"/>
              </a:ext>
            </a:extLst>
          </p:cNvPr>
          <p:cNvSpPr/>
          <p:nvPr/>
        </p:nvSpPr>
        <p:spPr>
          <a:xfrm>
            <a:off x="2337561" y="3993902"/>
            <a:ext cx="9741076" cy="26795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A36003-5261-45DE-958C-FAF8B43A9224}"/>
              </a:ext>
            </a:extLst>
          </p:cNvPr>
          <p:cNvSpPr/>
          <p:nvPr/>
        </p:nvSpPr>
        <p:spPr>
          <a:xfrm>
            <a:off x="7480995" y="593688"/>
            <a:ext cx="4563625" cy="31233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A36003-5261-45DE-958C-FAF8B43A9224}"/>
              </a:ext>
            </a:extLst>
          </p:cNvPr>
          <p:cNvSpPr/>
          <p:nvPr/>
        </p:nvSpPr>
        <p:spPr>
          <a:xfrm>
            <a:off x="2608070" y="594211"/>
            <a:ext cx="4630613" cy="315685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F8552E37-A909-43E7-95C5-5CB15AEA3402}"/>
              </a:ext>
            </a:extLst>
          </p:cNvPr>
          <p:cNvSpPr txBox="1"/>
          <p:nvPr/>
        </p:nvSpPr>
        <p:spPr>
          <a:xfrm>
            <a:off x="3644203" y="780423"/>
            <a:ext cx="5372518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맑은 고딕"/>
                <a:cs typeface="Calibri"/>
              </a:rPr>
              <a:t>캠프기간 달성하고 </a:t>
            </a:r>
            <a:r>
              <a:rPr lang="ko-KR" altLang="en-US" b="1" err="1">
                <a:ea typeface="맑은 고딕"/>
                <a:cs typeface="Calibri"/>
              </a:rPr>
              <a:t>배운것</a:t>
            </a:r>
            <a:r>
              <a:rPr lang="ko-KR" altLang="en-US" b="1">
                <a:ea typeface="맑은 고딕"/>
                <a:cs typeface="Calibri"/>
              </a:rPr>
              <a:t> </a:t>
            </a:r>
            <a:endParaRPr lang="ko-KR"/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</p:txBody>
      </p:sp>
      <p:pic>
        <p:nvPicPr>
          <p:cNvPr id="11" name="그래픽 11" descr="과녁 단색으로 채워진">
            <a:extLst>
              <a:ext uri="{FF2B5EF4-FFF2-40B4-BE49-F238E27FC236}">
                <a16:creationId xmlns:a16="http://schemas.microsoft.com/office/drawing/2014/main" id="{78EE8D1F-A9F0-4462-BC94-CBF92BD54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4493" y="752789"/>
            <a:ext cx="822290" cy="822290"/>
          </a:xfrm>
          <a:prstGeom prst="rect">
            <a:avLst/>
          </a:prstGeom>
        </p:spPr>
      </p:pic>
      <p:pic>
        <p:nvPicPr>
          <p:cNvPr id="12" name="그래픽 12" descr="서적 단색으로 채워진">
            <a:extLst>
              <a:ext uri="{FF2B5EF4-FFF2-40B4-BE49-F238E27FC236}">
                <a16:creationId xmlns:a16="http://schemas.microsoft.com/office/drawing/2014/main" id="{55E7EB02-681E-4920-B871-A538F0ABE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08031" y="685800"/>
            <a:ext cx="839038" cy="839038"/>
          </a:xfrm>
          <a:prstGeom prst="rect">
            <a:avLst/>
          </a:prstGeom>
        </p:spPr>
      </p:pic>
      <p:sp>
        <p:nvSpPr>
          <p:cNvPr id="16" name="TextBox 1">
            <a:extLst>
              <a:ext uri="{FF2B5EF4-FFF2-40B4-BE49-F238E27FC236}">
                <a16:creationId xmlns:a16="http://schemas.microsoft.com/office/drawing/2014/main" id="{85A9303A-739C-405D-811D-74ACB84A4BD7}"/>
              </a:ext>
            </a:extLst>
          </p:cNvPr>
          <p:cNvSpPr txBox="1"/>
          <p:nvPr/>
        </p:nvSpPr>
        <p:spPr>
          <a:xfrm>
            <a:off x="8618136" y="805543"/>
            <a:ext cx="5372518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맑은 고딕"/>
                <a:cs typeface="Calibri"/>
              </a:rPr>
              <a:t>아쉽고 보완할 부분</a:t>
            </a:r>
            <a:endParaRPr lang="ko-KR" b="1">
              <a:ea typeface="맑은 고딕" panose="020B0503020000020004" pitchFamily="34" charset="-127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A83B808B-239A-49F8-B66A-EAAF0EBF2A35}"/>
              </a:ext>
            </a:extLst>
          </p:cNvPr>
          <p:cNvSpPr txBox="1"/>
          <p:nvPr/>
        </p:nvSpPr>
        <p:spPr>
          <a:xfrm>
            <a:off x="3047325" y="4085349"/>
            <a:ext cx="5372518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err="1">
                <a:ea typeface="맑은 고딕"/>
                <a:cs typeface="Calibri"/>
              </a:rPr>
              <a:t>느낀점</a:t>
            </a:r>
            <a:r>
              <a:rPr lang="ko-KR" altLang="en-US" b="1">
                <a:ea typeface="맑은 고딕"/>
                <a:cs typeface="Calibri"/>
              </a:rPr>
              <a:t> 및 </a:t>
            </a:r>
            <a:r>
              <a:rPr lang="ko-KR" b="1">
                <a:ea typeface="맑은 고딕"/>
                <a:cs typeface="Calibri"/>
              </a:rPr>
              <a:t> </a:t>
            </a:r>
            <a:r>
              <a:rPr lang="ko-KR" b="1" err="1">
                <a:ea typeface="맑은 고딕"/>
                <a:cs typeface="Calibri"/>
              </a:rPr>
              <a:t>향후포부</a:t>
            </a:r>
            <a:r>
              <a:rPr lang="ko-KR" b="1">
                <a:ea typeface="맑은 고딕"/>
                <a:cs typeface="Calibri"/>
              </a:rPr>
              <a:t> </a:t>
            </a:r>
          </a:p>
          <a:p>
            <a:endParaRPr lang="ko-KR" altLang="en-US">
              <a:ea typeface="맑은 고딕"/>
              <a:cs typeface="Calibri"/>
            </a:endParaRPr>
          </a:p>
          <a:p>
            <a:endParaRPr lang="ko-KR">
              <a:ea typeface="맑은 고딕"/>
              <a:cs typeface="Calibri"/>
            </a:endParaRPr>
          </a:p>
        </p:txBody>
      </p:sp>
      <p:pic>
        <p:nvPicPr>
          <p:cNvPr id="19" name="그래픽 14" descr="좋은 아이디어 단색으로 채워진">
            <a:extLst>
              <a:ext uri="{FF2B5EF4-FFF2-40B4-BE49-F238E27FC236}">
                <a16:creationId xmlns:a16="http://schemas.microsoft.com/office/drawing/2014/main" id="{75E04986-66CA-493C-848A-B394C582AA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41863" y="4080920"/>
            <a:ext cx="864159" cy="788797"/>
          </a:xfrm>
          <a:prstGeom prst="rect">
            <a:avLst/>
          </a:prstGeom>
        </p:spPr>
      </p:pic>
      <p:sp>
        <p:nvSpPr>
          <p:cNvPr id="20" name="TextBox 1">
            <a:extLst>
              <a:ext uri="{FF2B5EF4-FFF2-40B4-BE49-F238E27FC236}">
                <a16:creationId xmlns:a16="http://schemas.microsoft.com/office/drawing/2014/main" id="{AE0EACDF-7E40-4276-8F8A-E7BB7909C08C}"/>
              </a:ext>
            </a:extLst>
          </p:cNvPr>
          <p:cNvSpPr txBox="1"/>
          <p:nvPr/>
        </p:nvSpPr>
        <p:spPr>
          <a:xfrm>
            <a:off x="2949802" y="1325114"/>
            <a:ext cx="5372518" cy="270843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  기술을 선정하고 고민하는 힘을 배웠다.</a:t>
            </a:r>
            <a:endParaRPr lang="ko-KR" sz="140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endParaRPr lang="ko-KR" altLang="en-US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 부하 테스트를 실행해보며 내가 만든 모델의 </a:t>
            </a:r>
          </a:p>
          <a:p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성능을 정확히 측정하고 확인할 수 있었다.</a:t>
            </a:r>
          </a:p>
          <a:p>
            <a:endParaRPr lang="ko-KR" altLang="en-US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 </a:t>
            </a:r>
            <a:r>
              <a:rPr lang="ko-KR" altLang="en-US" sz="140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메시징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큐를 이용한 </a:t>
            </a:r>
            <a:r>
              <a:rPr lang="ko-KR" altLang="en-US" sz="140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비동기적인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구성 등 </a:t>
            </a:r>
          </a:p>
          <a:p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대규모 트래픽을 고려한 </a:t>
            </a:r>
            <a:r>
              <a:rPr lang="ko-KR" altLang="en-US" sz="140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msa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구조를 구성한 </a:t>
            </a:r>
          </a:p>
          <a:p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경험을 쌓았다.</a:t>
            </a:r>
          </a:p>
          <a:p>
            <a:endParaRPr lang="ko-KR" altLang="en-US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 모든 개발 과정을 블로그에 정리하며 생각의 확장을</a:t>
            </a:r>
          </a:p>
          <a:p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경험했다.</a:t>
            </a:r>
          </a:p>
          <a:p>
            <a:endParaRPr lang="ko-KR" altLang="en-US" sz="1600">
              <a:ea typeface="맑은 고딕"/>
              <a:cs typeface="Calibri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D7B1F94E-8A42-4B4A-BDC0-108536A206E6}"/>
              </a:ext>
            </a:extLst>
          </p:cNvPr>
          <p:cNvSpPr txBox="1"/>
          <p:nvPr/>
        </p:nvSpPr>
        <p:spPr>
          <a:xfrm>
            <a:off x="7614804" y="1594419"/>
            <a:ext cx="5372518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 인프라에 대한 지식이 부족하여 인프라 팀에 </a:t>
            </a:r>
            <a:endParaRPr lang="ko-KR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문의하며 어려움이 있었는데 향후 공부해 나가며 </a:t>
            </a:r>
            <a:endParaRPr lang="ko-KR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부족한 부분을 보충하고 싶다.</a:t>
            </a:r>
          </a:p>
          <a:p>
            <a:endParaRPr lang="ko-KR" altLang="en-US" sz="1400">
              <a:ea typeface="맑은 고딕"/>
              <a:cs typeface="Calibri"/>
            </a:endParaRP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ADBF1B55-09BE-4FE8-9F79-99F46B831A46}"/>
              </a:ext>
            </a:extLst>
          </p:cNvPr>
          <p:cNvSpPr txBox="1"/>
          <p:nvPr/>
        </p:nvSpPr>
        <p:spPr>
          <a:xfrm>
            <a:off x="3049285" y="4448914"/>
            <a:ext cx="9131718" cy="23083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-</a:t>
            </a:r>
            <a:r>
              <a:rPr 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  캠프 </a:t>
            </a:r>
            <a:r>
              <a:rPr lang="ko-KR" sz="120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기간동안</a:t>
            </a:r>
            <a:r>
              <a:rPr 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ko-KR" sz="12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lt"/>
              </a:rPr>
              <a:t>'좋은 </a:t>
            </a:r>
            <a:r>
              <a:rPr lang="ko-KR" sz="1200" b="1" err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lt"/>
              </a:rPr>
              <a:t>아키텍처란</a:t>
            </a:r>
            <a:r>
              <a:rPr lang="ko-KR" sz="12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lt"/>
              </a:rPr>
              <a:t> </a:t>
            </a:r>
            <a:r>
              <a:rPr lang="ko-KR" sz="1200" b="1" err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lt"/>
              </a:rPr>
              <a:t>무엇인가'</a:t>
            </a:r>
            <a:r>
              <a:rPr lang="ko-KR" sz="120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에</a:t>
            </a:r>
            <a:r>
              <a:rPr 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대한 질문을 스스로에게 던졌다.</a:t>
            </a:r>
          </a:p>
          <a:p>
            <a:r>
              <a:rPr 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비록 짧은 시간이 였지만 많은 굴곡이 있었다. </a:t>
            </a:r>
          </a:p>
          <a:p>
            <a:endParaRPr lang="ko-KR" altLang="en-US" sz="120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r>
              <a:rPr lang="ko-KR" sz="120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READ성능의</a:t>
            </a:r>
            <a:r>
              <a:rPr 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극대화가 된다는 당시에는 합리적으로 내린 결정이 개발 과정에서 문제가 발생하였고 헤쳐 나가야했다.</a:t>
            </a:r>
          </a:p>
          <a:p>
            <a:r>
              <a:rPr 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아키텍처의 성능 그리고 확장성에 대한 </a:t>
            </a:r>
            <a:r>
              <a:rPr lang="ko-KR" sz="120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충돌이였다</a:t>
            </a:r>
            <a:r>
              <a:rPr 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. 현업에서는 더욱더 다양한 변수가 발생할 것이라고 생각한다. </a:t>
            </a:r>
          </a:p>
          <a:p>
            <a:r>
              <a:rPr lang="ko-KR" sz="12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lt"/>
              </a:rPr>
              <a:t>성능과 확장성의 중간 타협점이 무엇일까</a:t>
            </a:r>
            <a:r>
              <a:rPr 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라는 고민을 하게했다.  </a:t>
            </a:r>
          </a:p>
          <a:p>
            <a:endParaRPr lang="ko-KR" altLang="en-US" sz="120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r>
              <a:rPr 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캠프기간 모든 것은 선택의 </a:t>
            </a:r>
            <a:r>
              <a:rPr lang="ko-KR" sz="120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연속이였다</a:t>
            </a:r>
            <a:r>
              <a:rPr 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.</a:t>
            </a: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 </a:t>
            </a:r>
            <a:endParaRPr lang="ko-KR" sz="12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 </a:t>
            </a:r>
            <a:r>
              <a:rPr lang="ko-KR" sz="12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lt"/>
              </a:rPr>
              <a:t>‘기술 선정하는 모든 과정을 고민하는 </a:t>
            </a:r>
            <a:r>
              <a:rPr lang="ko-KR" sz="1200" b="1" err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lt"/>
              </a:rPr>
              <a:t>힘’이</a:t>
            </a:r>
            <a:r>
              <a:rPr 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캠프에 참여하여 </a:t>
            </a:r>
            <a:r>
              <a:rPr lang="ko-KR" sz="12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lt"/>
              </a:rPr>
              <a:t>내가 얻어간 가장 큰 성과</a:t>
            </a:r>
            <a:r>
              <a:rPr 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라고 생각한다.</a:t>
            </a:r>
          </a:p>
          <a:p>
            <a:r>
              <a:rPr 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고민하는 힘을 기른 </a:t>
            </a: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경험은 분명히 </a:t>
            </a:r>
            <a:r>
              <a:rPr lang="ko-KR" sz="12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lt"/>
              </a:rPr>
              <a:t>향후 개발자로서 앞으로 나아가는 원동력</a:t>
            </a:r>
            <a:r>
              <a:rPr 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이 될 것이다.</a:t>
            </a:r>
            <a:endParaRPr lang="ko-KR" sz="12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endParaRPr lang="ko-KR" altLang="en-US" sz="1200">
              <a:ea typeface="맑은 고딕"/>
              <a:cs typeface="Calibri"/>
            </a:endParaRPr>
          </a:p>
          <a:p>
            <a:endParaRPr lang="ko-KR" altLang="en-US" sz="1200">
              <a:ea typeface="맑은 고딕"/>
              <a:cs typeface="Calibri"/>
            </a:endParaRPr>
          </a:p>
        </p:txBody>
      </p:sp>
      <p:pic>
        <p:nvPicPr>
          <p:cNvPr id="2" name="그림 2" descr="텍스트, 사람, 노트북, 컴퓨터이(가) 표시된 사진&#10;&#10;자동 생성된 설명">
            <a:extLst>
              <a:ext uri="{FF2B5EF4-FFF2-40B4-BE49-F238E27FC236}">
                <a16:creationId xmlns:a16="http://schemas.microsoft.com/office/drawing/2014/main" id="{3F105E1D-7FBE-4407-B271-27FAB9C0EC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939" y="476459"/>
            <a:ext cx="24479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92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9CFF995-8268-4E22-8AE5-C0A2935808DD}"/>
              </a:ext>
            </a:extLst>
          </p:cNvPr>
          <p:cNvSpPr/>
          <p:nvPr/>
        </p:nvSpPr>
        <p:spPr>
          <a:xfrm>
            <a:off x="2498689" y="3985894"/>
            <a:ext cx="9545930" cy="26795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A36003-5261-45DE-958C-FAF8B43A9224}"/>
              </a:ext>
            </a:extLst>
          </p:cNvPr>
          <p:cNvSpPr/>
          <p:nvPr/>
        </p:nvSpPr>
        <p:spPr>
          <a:xfrm>
            <a:off x="7480995" y="593688"/>
            <a:ext cx="4563625" cy="31233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A36003-5261-45DE-958C-FAF8B43A9224}"/>
              </a:ext>
            </a:extLst>
          </p:cNvPr>
          <p:cNvSpPr/>
          <p:nvPr/>
        </p:nvSpPr>
        <p:spPr>
          <a:xfrm>
            <a:off x="2608070" y="594211"/>
            <a:ext cx="4630613" cy="315685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F8552E37-A909-43E7-95C5-5CB15AEA3402}"/>
              </a:ext>
            </a:extLst>
          </p:cNvPr>
          <p:cNvSpPr txBox="1"/>
          <p:nvPr/>
        </p:nvSpPr>
        <p:spPr>
          <a:xfrm>
            <a:off x="3644203" y="780423"/>
            <a:ext cx="5372518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맑은 고딕"/>
                <a:cs typeface="Calibri"/>
              </a:rPr>
              <a:t>캠프기간 달성하고 배운 것 </a:t>
            </a:r>
            <a:endParaRPr lang="ko-KR"/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</p:txBody>
      </p:sp>
      <p:pic>
        <p:nvPicPr>
          <p:cNvPr id="11" name="그래픽 11" descr="과녁 단색으로 채워진">
            <a:extLst>
              <a:ext uri="{FF2B5EF4-FFF2-40B4-BE49-F238E27FC236}">
                <a16:creationId xmlns:a16="http://schemas.microsoft.com/office/drawing/2014/main" id="{78EE8D1F-A9F0-4462-BC94-CBF92BD54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4493" y="752789"/>
            <a:ext cx="822290" cy="822290"/>
          </a:xfrm>
          <a:prstGeom prst="rect">
            <a:avLst/>
          </a:prstGeom>
        </p:spPr>
      </p:pic>
      <p:pic>
        <p:nvPicPr>
          <p:cNvPr id="12" name="그래픽 12" descr="서적 단색으로 채워진">
            <a:extLst>
              <a:ext uri="{FF2B5EF4-FFF2-40B4-BE49-F238E27FC236}">
                <a16:creationId xmlns:a16="http://schemas.microsoft.com/office/drawing/2014/main" id="{55E7EB02-681E-4920-B871-A538F0ABE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08031" y="685800"/>
            <a:ext cx="839038" cy="839038"/>
          </a:xfrm>
          <a:prstGeom prst="rect">
            <a:avLst/>
          </a:prstGeom>
        </p:spPr>
      </p:pic>
      <p:sp>
        <p:nvSpPr>
          <p:cNvPr id="16" name="TextBox 1">
            <a:extLst>
              <a:ext uri="{FF2B5EF4-FFF2-40B4-BE49-F238E27FC236}">
                <a16:creationId xmlns:a16="http://schemas.microsoft.com/office/drawing/2014/main" id="{85A9303A-739C-405D-811D-74ACB84A4BD7}"/>
              </a:ext>
            </a:extLst>
          </p:cNvPr>
          <p:cNvSpPr txBox="1"/>
          <p:nvPr/>
        </p:nvSpPr>
        <p:spPr>
          <a:xfrm>
            <a:off x="8500907" y="833402"/>
            <a:ext cx="5372518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맑은 고딕"/>
                <a:cs typeface="Calibri"/>
              </a:rPr>
              <a:t>아쉽고 보완할 부분</a:t>
            </a:r>
            <a:endParaRPr lang="ko-KR" altLang="ko-Kore-KR" b="1"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</p:txBody>
      </p:sp>
      <p:pic>
        <p:nvPicPr>
          <p:cNvPr id="19" name="그래픽 14" descr="좋은 아이디어 단색으로 채워진">
            <a:extLst>
              <a:ext uri="{FF2B5EF4-FFF2-40B4-BE49-F238E27FC236}">
                <a16:creationId xmlns:a16="http://schemas.microsoft.com/office/drawing/2014/main" id="{75E04986-66CA-493C-848A-B394C582AA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83473" y="4053042"/>
            <a:ext cx="864159" cy="788797"/>
          </a:xfrm>
          <a:prstGeom prst="rect">
            <a:avLst/>
          </a:prstGeom>
        </p:spPr>
      </p:pic>
      <p:sp>
        <p:nvSpPr>
          <p:cNvPr id="20" name="TextBox 1">
            <a:extLst>
              <a:ext uri="{FF2B5EF4-FFF2-40B4-BE49-F238E27FC236}">
                <a16:creationId xmlns:a16="http://schemas.microsoft.com/office/drawing/2014/main" id="{AE0EACDF-7E40-4276-8F8A-E7BB7909C08C}"/>
              </a:ext>
            </a:extLst>
          </p:cNvPr>
          <p:cNvSpPr txBox="1"/>
          <p:nvPr/>
        </p:nvSpPr>
        <p:spPr>
          <a:xfrm>
            <a:off x="2855302" y="1084505"/>
            <a:ext cx="4352633" cy="287982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sz="120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  </a:t>
            </a:r>
            <a:r>
              <a:rPr lang="ko-KR" altLang="en-US" sz="140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팔로우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추천 기능의 주된 알고리즘을 사용</a:t>
            </a:r>
            <a:r>
              <a:rPr lang="en-US" altLang="ko-Kore-KR" sz="14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·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확장하며</a:t>
            </a:r>
            <a:r>
              <a:rPr lang="en-US" alt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,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</a:t>
            </a:r>
            <a:endParaRPr lang="en-US" altLang="ko-KR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  추천 기능의 다양한 활용 가능성을 습득</a:t>
            </a:r>
            <a:endParaRPr lang="en-US" altLang="ko-KR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140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</a:t>
            </a:r>
            <a:r>
              <a:rPr 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  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기술 숙지를 위한 블로그 포스팅으로 구현 기능의 이해도를 높임</a:t>
            </a:r>
            <a:endParaRPr lang="en-US" altLang="ko-KR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 체계적인 문서 관리와 팀원 간 소통의 중요성</a:t>
            </a:r>
            <a:endParaRPr lang="en-US" altLang="ko-KR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1200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D7B1F94E-8A42-4B4A-BDC0-108536A206E6}"/>
              </a:ext>
            </a:extLst>
          </p:cNvPr>
          <p:cNvSpPr txBox="1"/>
          <p:nvPr/>
        </p:nvSpPr>
        <p:spPr>
          <a:xfrm>
            <a:off x="7588576" y="1762637"/>
            <a:ext cx="4456043" cy="23083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 새롭게 알게 된 기능들을 공부하고 이해하기 위한 시간이 오래 걸린 것</a:t>
            </a:r>
            <a:endParaRPr lang="ko-KR" sz="140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endParaRPr lang="en-US" altLang="ko-KR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r>
              <a:rPr 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 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추천</a:t>
            </a:r>
            <a:r>
              <a:rPr lang="en-US" alt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&amp;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검색 기능 구현의 사전 계획 대비</a:t>
            </a:r>
            <a:r>
              <a:rPr lang="en-US" alt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,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실제 </a:t>
            </a:r>
            <a:r>
              <a:rPr lang="ko-KR" altLang="en-US" sz="140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구현도의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부족</a:t>
            </a:r>
            <a:endParaRPr lang="en-US" altLang="ko-KR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endParaRPr lang="en-US" altLang="ko-KR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r>
              <a:rPr 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</a:t>
            </a:r>
            <a:r>
              <a:rPr 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 </a:t>
            </a:r>
            <a:r>
              <a:rPr lang="ko-KR" altLang="en-US" sz="140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환경셋팅의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작업 시간 소요로</a:t>
            </a:r>
            <a:r>
              <a:rPr lang="en-US" alt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,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전반적인 개발 시간의 부족</a:t>
            </a:r>
            <a:b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</a:br>
            <a:br>
              <a:rPr lang="en-US" altLang="ko-KR" sz="1200">
                <a:ea typeface="맑은 고딕"/>
                <a:cs typeface="Calibri"/>
              </a:rPr>
            </a:br>
            <a:endParaRPr lang="en-US" altLang="ko-KR" sz="1200">
              <a:ea typeface="+mn-lt"/>
              <a:cs typeface="+mn-lt"/>
            </a:endParaRPr>
          </a:p>
          <a:p>
            <a:endParaRPr lang="ko-KR" sz="1200">
              <a:ea typeface="+mn-lt"/>
              <a:cs typeface="+mn-lt"/>
            </a:endParaRPr>
          </a:p>
          <a:p>
            <a:endParaRPr lang="en-US" altLang="ko-KR" sz="1200">
              <a:ea typeface="맑은 고딕"/>
              <a:cs typeface="Calibri"/>
            </a:endParaRPr>
          </a:p>
          <a:p>
            <a:endParaRPr lang="ko-KR" sz="1200">
              <a:ea typeface="+mn-lt"/>
              <a:cs typeface="+mn-lt"/>
            </a:endParaRP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ADBF1B55-09BE-4FE8-9F79-99F46B831A46}"/>
              </a:ext>
            </a:extLst>
          </p:cNvPr>
          <p:cNvSpPr txBox="1"/>
          <p:nvPr/>
        </p:nvSpPr>
        <p:spPr>
          <a:xfrm>
            <a:off x="2553772" y="4999412"/>
            <a:ext cx="9854445" cy="116955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 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산출물 완성도는 팀원들간의 구체적인 의사소통의 영향 </a:t>
            </a:r>
            <a:r>
              <a:rPr lang="ko-Kore-KR" altLang="en-US" sz="14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→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정기적인 팀 활동으로 진행도 체크 </a:t>
            </a:r>
            <a:r>
              <a:rPr lang="en-US" altLang="ko-KR" sz="14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 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친목 도모</a:t>
            </a:r>
            <a:endParaRPr lang="en-US" altLang="ko-KR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</a:t>
            </a:r>
            <a:endParaRPr lang="en-US" altLang="ko-KR" sz="14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r>
              <a:rPr 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  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개발 중 </a:t>
            </a:r>
            <a:r>
              <a:rPr lang="en-US" alt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‘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개인</a:t>
            </a:r>
            <a:r>
              <a:rPr lang="en-US" alt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’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및 </a:t>
            </a:r>
            <a:r>
              <a:rPr lang="en-US" alt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‘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팀원</a:t>
            </a:r>
            <a:r>
              <a:rPr lang="en-US" altLang="ko-KR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’</a:t>
            </a:r>
            <a:r>
              <a:rPr lang="ko-KR" altLang="en-US" sz="140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으로써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역할 균형이 중요 </a:t>
            </a:r>
            <a:r>
              <a:rPr lang="ko-Kore-KR" altLang="en-US" sz="14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→</a:t>
            </a:r>
            <a:r>
              <a:rPr lang="en-US" altLang="ko-Kore-KR" sz="14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우선 순위를 기반한 업무 리스트 작성으로 효율적인 진행 및 관리</a:t>
            </a:r>
            <a:endParaRPr lang="en-US" altLang="ko-KR" sz="14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endParaRPr lang="en-US" altLang="ko-KR" sz="1400">
              <a:solidFill>
                <a:srgbClr val="FF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r>
              <a:rPr lang="en-US" altLang="ko-KR" sz="14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 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sz="140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프론트앤드의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기술 이해도 및 설계에 대한 이해가 서버개발자에게 중요 </a:t>
            </a:r>
            <a:r>
              <a:rPr lang="ko-Kore-KR" altLang="en-US" sz="14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→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sz="140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프론트앤드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sz="140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개발역량</a:t>
            </a:r>
            <a:r>
              <a:rPr lang="ko-KR" altLang="en-US" sz="14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강화를 위해 프론트 관련 프로젝트를 진행 </a:t>
            </a:r>
            <a:endParaRPr lang="ko-KR" sz="1400">
              <a:solidFill>
                <a:srgbClr val="FF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</p:txBody>
      </p:sp>
      <p:pic>
        <p:nvPicPr>
          <p:cNvPr id="2" name="그림 2" descr="텍스트, 사람, 실내, 작업이(가) 표시된 사진&#10;&#10;자동 생성된 설명">
            <a:extLst>
              <a:ext uri="{FF2B5EF4-FFF2-40B4-BE49-F238E27FC236}">
                <a16:creationId xmlns:a16="http://schemas.microsoft.com/office/drawing/2014/main" id="{F9F0D16C-F6FC-4F2B-9DD8-B5CAF234F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790" y="540989"/>
            <a:ext cx="2362200" cy="24098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D8DC7F2-2906-4C81-9417-AAF2CA77AC40}"/>
              </a:ext>
            </a:extLst>
          </p:cNvPr>
          <p:cNvSpPr txBox="1"/>
          <p:nvPr/>
        </p:nvSpPr>
        <p:spPr>
          <a:xfrm>
            <a:off x="3410604" y="4253698"/>
            <a:ext cx="5372518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err="1">
                <a:ea typeface="맑은 고딕"/>
                <a:cs typeface="Calibri"/>
              </a:rPr>
              <a:t>느낀점</a:t>
            </a:r>
            <a:r>
              <a:rPr lang="ko-KR" altLang="en-US" b="1">
                <a:ea typeface="맑은 고딕"/>
                <a:cs typeface="Calibri"/>
              </a:rPr>
              <a:t> 및 </a:t>
            </a:r>
            <a:r>
              <a:rPr lang="ko-KR" b="1">
                <a:ea typeface="맑은 고딕"/>
                <a:cs typeface="Calibri"/>
              </a:rPr>
              <a:t> </a:t>
            </a:r>
            <a:r>
              <a:rPr lang="ko-KR" b="1" err="1">
                <a:ea typeface="맑은 고딕"/>
                <a:cs typeface="Calibri"/>
              </a:rPr>
              <a:t>향후포부</a:t>
            </a:r>
            <a:r>
              <a:rPr lang="ko-KR" b="1">
                <a:ea typeface="맑은 고딕"/>
                <a:cs typeface="Calibri"/>
              </a:rPr>
              <a:t> </a:t>
            </a:r>
          </a:p>
          <a:p>
            <a:endParaRPr lang="ko-KR" altLang="en-US">
              <a:ea typeface="맑은 고딕"/>
              <a:cs typeface="Calibri"/>
            </a:endParaRPr>
          </a:p>
          <a:p>
            <a:endParaRPr lang="ko-KR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280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9CFF995-8268-4E22-8AE5-C0A2935808DD}"/>
              </a:ext>
            </a:extLst>
          </p:cNvPr>
          <p:cNvSpPr/>
          <p:nvPr/>
        </p:nvSpPr>
        <p:spPr>
          <a:xfrm>
            <a:off x="2532707" y="3993902"/>
            <a:ext cx="9545930" cy="26795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A36003-5261-45DE-958C-FAF8B43A9224}"/>
              </a:ext>
            </a:extLst>
          </p:cNvPr>
          <p:cNvSpPr/>
          <p:nvPr/>
        </p:nvSpPr>
        <p:spPr>
          <a:xfrm>
            <a:off x="7480995" y="593688"/>
            <a:ext cx="4563625" cy="31233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A36003-5261-45DE-958C-FAF8B43A9224}"/>
              </a:ext>
            </a:extLst>
          </p:cNvPr>
          <p:cNvSpPr/>
          <p:nvPr/>
        </p:nvSpPr>
        <p:spPr>
          <a:xfrm>
            <a:off x="2608070" y="594211"/>
            <a:ext cx="4630613" cy="315685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F8552E37-A909-43E7-95C5-5CB15AEA3402}"/>
              </a:ext>
            </a:extLst>
          </p:cNvPr>
          <p:cNvSpPr txBox="1"/>
          <p:nvPr/>
        </p:nvSpPr>
        <p:spPr>
          <a:xfrm>
            <a:off x="3644203" y="780423"/>
            <a:ext cx="5372518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맑은 고딕"/>
                <a:cs typeface="Calibri"/>
              </a:rPr>
              <a:t>캠프기간 달성하고 배운 것 </a:t>
            </a:r>
            <a:endParaRPr lang="ko-KR"/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</p:txBody>
      </p:sp>
      <p:pic>
        <p:nvPicPr>
          <p:cNvPr id="11" name="그래픽 11" descr="과녁 단색으로 채워진">
            <a:extLst>
              <a:ext uri="{FF2B5EF4-FFF2-40B4-BE49-F238E27FC236}">
                <a16:creationId xmlns:a16="http://schemas.microsoft.com/office/drawing/2014/main" id="{78EE8D1F-A9F0-4462-BC94-CBF92BD54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4493" y="752789"/>
            <a:ext cx="822290" cy="822290"/>
          </a:xfrm>
          <a:prstGeom prst="rect">
            <a:avLst/>
          </a:prstGeom>
        </p:spPr>
      </p:pic>
      <p:pic>
        <p:nvPicPr>
          <p:cNvPr id="12" name="그래픽 12" descr="서적 단색으로 채워진">
            <a:extLst>
              <a:ext uri="{FF2B5EF4-FFF2-40B4-BE49-F238E27FC236}">
                <a16:creationId xmlns:a16="http://schemas.microsoft.com/office/drawing/2014/main" id="{55E7EB02-681E-4920-B871-A538F0ABE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08031" y="685800"/>
            <a:ext cx="839038" cy="839038"/>
          </a:xfrm>
          <a:prstGeom prst="rect">
            <a:avLst/>
          </a:prstGeom>
        </p:spPr>
      </p:pic>
      <p:sp>
        <p:nvSpPr>
          <p:cNvPr id="16" name="TextBox 1">
            <a:extLst>
              <a:ext uri="{FF2B5EF4-FFF2-40B4-BE49-F238E27FC236}">
                <a16:creationId xmlns:a16="http://schemas.microsoft.com/office/drawing/2014/main" id="{85A9303A-739C-405D-811D-74ACB84A4BD7}"/>
              </a:ext>
            </a:extLst>
          </p:cNvPr>
          <p:cNvSpPr txBox="1"/>
          <p:nvPr/>
        </p:nvSpPr>
        <p:spPr>
          <a:xfrm>
            <a:off x="8500907" y="833402"/>
            <a:ext cx="5372518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맑은 고딕"/>
                <a:cs typeface="Calibri"/>
              </a:rPr>
              <a:t>아쉽고 보완할 부분</a:t>
            </a:r>
            <a:endParaRPr lang="ko-KR" altLang="ko-Kore-KR" b="1"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</p:txBody>
      </p:sp>
      <p:pic>
        <p:nvPicPr>
          <p:cNvPr id="19" name="그래픽 14" descr="좋은 아이디어 단색으로 채워진">
            <a:extLst>
              <a:ext uri="{FF2B5EF4-FFF2-40B4-BE49-F238E27FC236}">
                <a16:creationId xmlns:a16="http://schemas.microsoft.com/office/drawing/2014/main" id="{75E04986-66CA-493C-848A-B394C582AA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83473" y="4053042"/>
            <a:ext cx="864159" cy="788797"/>
          </a:xfrm>
          <a:prstGeom prst="rect">
            <a:avLst/>
          </a:prstGeom>
        </p:spPr>
      </p:pic>
      <p:sp>
        <p:nvSpPr>
          <p:cNvPr id="20" name="TextBox 1">
            <a:extLst>
              <a:ext uri="{FF2B5EF4-FFF2-40B4-BE49-F238E27FC236}">
                <a16:creationId xmlns:a16="http://schemas.microsoft.com/office/drawing/2014/main" id="{AE0EACDF-7E40-4276-8F8A-E7BB7909C08C}"/>
              </a:ext>
            </a:extLst>
          </p:cNvPr>
          <p:cNvSpPr txBox="1"/>
          <p:nvPr/>
        </p:nvSpPr>
        <p:spPr>
          <a:xfrm>
            <a:off x="2804062" y="1191019"/>
            <a:ext cx="4352633" cy="25551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sz="120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  </a:t>
            </a: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프로젝트 기획</a:t>
            </a:r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, UX/UI </a:t>
            </a: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설계부터 </a:t>
            </a:r>
            <a:b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</a:br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  </a:t>
            </a: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안드로이드 </a:t>
            </a:r>
            <a:r>
              <a:rPr lang="ko-KR" altLang="en-US" sz="120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아키텍쳐</a:t>
            </a: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구성</a:t>
            </a:r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, UI</a:t>
            </a: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와 기능 개발 전 과정을 경험했습니다</a:t>
            </a:r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.</a:t>
            </a: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</a:t>
            </a:r>
            <a:endParaRPr lang="en-US" altLang="ko-KR" sz="12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120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</a:t>
            </a:r>
            <a:r>
              <a:rPr 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  </a:t>
            </a: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사용자 경험을 고려하며 기술을 선택하고 개발했습니다</a:t>
            </a:r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 </a:t>
            </a: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서버 팀원들과 효율적인 데이터 로드를 위한 알고리즘을 </a:t>
            </a:r>
            <a:b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</a:br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  </a:t>
            </a: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함께 고민하며 서로의 부족한 점을 보완할 수 있었습니다</a:t>
            </a:r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.</a:t>
            </a:r>
            <a:endParaRPr lang="ko-KR" sz="1200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D7B1F94E-8A42-4B4A-BDC0-108536A206E6}"/>
              </a:ext>
            </a:extLst>
          </p:cNvPr>
          <p:cNvSpPr txBox="1"/>
          <p:nvPr/>
        </p:nvSpPr>
        <p:spPr>
          <a:xfrm>
            <a:off x="7588576" y="1762637"/>
            <a:ext cx="4456043" cy="193899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</a:t>
            </a: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</a:t>
            </a:r>
            <a:r>
              <a:rPr lang="ko-Kore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개발에 필요한 문서작업에 익숙하지 못해</a:t>
            </a:r>
            <a:r>
              <a:rPr lang="en-US" altLang="ko-Kore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,</a:t>
            </a:r>
            <a:br>
              <a:rPr lang="en-US" altLang="ko-Kore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</a:br>
            <a:r>
              <a:rPr lang="en-US" altLang="ko-Kore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  </a:t>
            </a:r>
            <a:r>
              <a:rPr lang="ko-Kore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인터페이스 정의에 많은 비용을 소요했습니다</a:t>
            </a:r>
            <a:r>
              <a:rPr lang="en-US" altLang="ko-Kore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.</a:t>
            </a:r>
          </a:p>
          <a:p>
            <a:endParaRPr lang="en-US" altLang="ko-KR" sz="12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- </a:t>
            </a: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전체적인 프로젝트의 규모를 정확히 가늠하지 못해</a:t>
            </a:r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, </a:t>
            </a:r>
            <a:b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</a:b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  </a:t>
            </a:r>
            <a:r>
              <a:rPr lang="ko-KR" altLang="en-US" sz="120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마일스톤</a:t>
            </a: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일정이 밀린 것에 대한 아쉬움이 큽니다</a:t>
            </a:r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.</a:t>
            </a:r>
            <a:b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</a:br>
            <a:br>
              <a:rPr lang="en-US" altLang="ko-KR" sz="1200">
                <a:ea typeface="맑은 고딕"/>
                <a:cs typeface="Calibri"/>
              </a:rPr>
            </a:br>
            <a:endParaRPr lang="en-US" altLang="ko-KR" sz="1200">
              <a:ea typeface="+mn-lt"/>
              <a:cs typeface="+mn-lt"/>
            </a:endParaRPr>
          </a:p>
          <a:p>
            <a:endParaRPr lang="ko-KR" sz="1200">
              <a:ea typeface="+mn-lt"/>
              <a:cs typeface="+mn-lt"/>
            </a:endParaRPr>
          </a:p>
          <a:p>
            <a:endParaRPr lang="en-US" altLang="ko-KR" sz="1200">
              <a:ea typeface="맑은 고딕"/>
              <a:cs typeface="Calibri"/>
            </a:endParaRPr>
          </a:p>
          <a:p>
            <a:endParaRPr lang="ko-KR" sz="1200">
              <a:ea typeface="+mn-lt"/>
              <a:cs typeface="+mn-lt"/>
            </a:endParaRP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ADBF1B55-09BE-4FE8-9F79-99F46B831A46}"/>
              </a:ext>
            </a:extLst>
          </p:cNvPr>
          <p:cNvSpPr txBox="1"/>
          <p:nvPr/>
        </p:nvSpPr>
        <p:spPr>
          <a:xfrm>
            <a:off x="2583473" y="4949446"/>
            <a:ext cx="9545930" cy="138499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오롯이 개발에만 몰두하며</a:t>
            </a:r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, </a:t>
            </a: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개발자로서 부족한 면모와 강점으로 발휘할 수 있는 역량을 발견할 수 있었습니다</a:t>
            </a:r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.</a:t>
            </a:r>
            <a:b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</a:br>
            <a:endParaRPr lang="en-US" altLang="ko-KR" sz="12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실제 서비스를 만든다는 생각으로 사용자가 머무르게 하는 앱을 개발하기 위해 노력하는 과정에서</a:t>
            </a:r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,</a:t>
            </a:r>
            <a:b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</a:b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사용자를 이해하고 그것을 기술로 구현해내는 능력을 키울 수 있었습니다</a:t>
            </a:r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.</a:t>
            </a:r>
            <a:b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</a:br>
            <a:endParaRPr lang="en-US" altLang="ko-KR" sz="120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클라이언트</a:t>
            </a:r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, </a:t>
            </a: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서버 뿐 아니라 인프라</a:t>
            </a:r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, </a:t>
            </a: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기획</a:t>
            </a:r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, </a:t>
            </a: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디자인 등 다양한 분야의 사람들과 일하는 과정에서 필요한 소통의 방식을 배우고</a:t>
            </a:r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,</a:t>
            </a:r>
            <a:b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</a:b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함께 일하고 싶은 </a:t>
            </a:r>
            <a:r>
              <a:rPr lang="ko-KR" altLang="en-US" sz="120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능력있는</a:t>
            </a:r>
            <a:r>
              <a:rPr lang="ko-KR" altLang="en-US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개발자로서 성장하고 싶은 목표를 더 확고하게 할 수 있었던 시간이었습니다</a:t>
            </a:r>
            <a:r>
              <a:rPr lang="en-US" altLang="ko-KR" sz="120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.</a:t>
            </a:r>
            <a:endParaRPr lang="ko-KR" sz="120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8DC7F2-2906-4C81-9417-AAF2CA77AC40}"/>
              </a:ext>
            </a:extLst>
          </p:cNvPr>
          <p:cNvSpPr txBox="1"/>
          <p:nvPr/>
        </p:nvSpPr>
        <p:spPr>
          <a:xfrm>
            <a:off x="3410604" y="4253698"/>
            <a:ext cx="5372518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err="1">
                <a:ea typeface="맑은 고딕"/>
                <a:cs typeface="Calibri"/>
              </a:rPr>
              <a:t>느낀점</a:t>
            </a:r>
            <a:r>
              <a:rPr lang="ko-KR" altLang="en-US" b="1">
                <a:ea typeface="맑은 고딕"/>
                <a:cs typeface="Calibri"/>
              </a:rPr>
              <a:t> 및 </a:t>
            </a:r>
            <a:r>
              <a:rPr lang="ko-KR" b="1">
                <a:ea typeface="맑은 고딕"/>
                <a:cs typeface="Calibri"/>
              </a:rPr>
              <a:t> </a:t>
            </a:r>
            <a:r>
              <a:rPr lang="ko-KR" b="1" err="1">
                <a:ea typeface="맑은 고딕"/>
                <a:cs typeface="Calibri"/>
              </a:rPr>
              <a:t>향후포부</a:t>
            </a:r>
            <a:r>
              <a:rPr lang="ko-KR" b="1">
                <a:ea typeface="맑은 고딕"/>
                <a:cs typeface="Calibri"/>
              </a:rPr>
              <a:t> </a:t>
            </a:r>
          </a:p>
          <a:p>
            <a:endParaRPr lang="ko-KR" altLang="en-US">
              <a:ea typeface="맑은 고딕"/>
              <a:cs typeface="Calibri"/>
            </a:endParaRPr>
          </a:p>
        </p:txBody>
      </p:sp>
      <p:pic>
        <p:nvPicPr>
          <p:cNvPr id="15" name="그림 14" descr="텍스트, 실내, 사람, 노트북이(가) 표시된 사진&#10;&#10;자동 생성된 설명">
            <a:extLst>
              <a:ext uri="{FF2B5EF4-FFF2-40B4-BE49-F238E27FC236}">
                <a16:creationId xmlns:a16="http://schemas.microsoft.com/office/drawing/2014/main" id="{C7F35907-2123-E34C-9413-7DDE288C9AC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1" b="10398"/>
          <a:stretch/>
        </p:blipFill>
        <p:spPr>
          <a:xfrm>
            <a:off x="168894" y="511060"/>
            <a:ext cx="2385385" cy="2385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273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6">
            <a:extLst>
              <a:ext uri="{FF2B5EF4-FFF2-40B4-BE49-F238E27FC236}">
                <a16:creationId xmlns:a16="http://schemas.microsoft.com/office/drawing/2014/main" id="{A8DCFB87-5340-6046-B945-3E18DBAED28A}"/>
              </a:ext>
            </a:extLst>
          </p:cNvPr>
          <p:cNvSpPr txBox="1"/>
          <p:nvPr/>
        </p:nvSpPr>
        <p:spPr>
          <a:xfrm>
            <a:off x="2066892" y="2565400"/>
            <a:ext cx="8058217" cy="17272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0000" b="1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Thank you</a:t>
            </a:r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27589956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6">
            <a:extLst>
              <a:ext uri="{FF2B5EF4-FFF2-40B4-BE49-F238E27FC236}">
                <a16:creationId xmlns:a16="http://schemas.microsoft.com/office/drawing/2014/main" id="{A8DCFB87-5340-6046-B945-3E18DBAED28A}"/>
              </a:ext>
            </a:extLst>
          </p:cNvPr>
          <p:cNvSpPr txBox="1"/>
          <p:nvPr/>
        </p:nvSpPr>
        <p:spPr>
          <a:xfrm>
            <a:off x="2066892" y="2565400"/>
            <a:ext cx="8058217" cy="17272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0000" b="1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추가 자료</a:t>
            </a:r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40512268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592F6391-0353-4563-9D09-C2EA8260F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499" y="50831"/>
            <a:ext cx="7591527" cy="674796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B003784-DCDF-D94C-A25B-3452267B0F0E}"/>
              </a:ext>
            </a:extLst>
          </p:cNvPr>
          <p:cNvSpPr txBox="1"/>
          <p:nvPr/>
        </p:nvSpPr>
        <p:spPr>
          <a:xfrm>
            <a:off x="11791090" y="64856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/>
              <a:t>7</a:t>
            </a:r>
            <a:endParaRPr kumimoji="1" lang="ko-Kore-KR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6FD2A-5755-446E-B346-1F802499CBB9}"/>
              </a:ext>
            </a:extLst>
          </p:cNvPr>
          <p:cNvSpPr txBox="1"/>
          <p:nvPr/>
        </p:nvSpPr>
        <p:spPr>
          <a:xfrm>
            <a:off x="215604" y="132908"/>
            <a:ext cx="1016000" cy="587867"/>
          </a:xfrm>
          <a:prstGeom prst="rect">
            <a:avLst/>
          </a:prstGeom>
          <a:noFill/>
        </p:spPr>
        <p:txBody>
          <a:bodyPr wrap="square" lIns="60960" tIns="30480" rIns="60960" bIns="30480" rtlCol="0" anchor="t"/>
          <a:lstStyle/>
          <a:p>
            <a:r>
              <a:rPr lang="en-US" altLang="ko-KR" sz="4400" b="1" kern="0">
                <a:solidFill>
                  <a:srgbClr val="000000"/>
                </a:solidFill>
                <a:latin typeface="Futura Bk BT"/>
                <a:ea typeface="맑은 고딕"/>
                <a:cs typeface="DungGeunMo" panose="020B0500000000000000" pitchFamily="34" charset="-127"/>
              </a:rPr>
              <a:t>06</a:t>
            </a:r>
            <a:endParaRPr lang="en-US" sz="4400" b="1"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DungGeunMo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DEC97-1A96-4331-A32A-3340E5F42EC5}"/>
              </a:ext>
            </a:extLst>
          </p:cNvPr>
          <p:cNvSpPr txBox="1"/>
          <p:nvPr/>
        </p:nvSpPr>
        <p:spPr>
          <a:xfrm>
            <a:off x="984901" y="326609"/>
            <a:ext cx="2117887" cy="4154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100" b="1" kern="0" err="1">
                <a:solidFill>
                  <a:srgbClr val="000000"/>
                </a:solidFill>
                <a:latin typeface="NanumSquareOTF_ac Bold"/>
                <a:ea typeface="NanumSquareOTF_ac ExtraBold"/>
              </a:rPr>
              <a:t>Graph</a:t>
            </a:r>
            <a:r>
              <a:rPr lang="ko-KR" altLang="en-US" sz="2100" b="1" kern="0">
                <a:solidFill>
                  <a:srgbClr val="000000"/>
                </a:solidFill>
                <a:latin typeface="NanumSquareOTF_ac Bold"/>
                <a:ea typeface="NanumSquareOTF_ac ExtraBold"/>
              </a:rPr>
              <a:t> DB 모델링</a:t>
            </a:r>
            <a:endParaRPr lang="ko-KR" altLang="en-US" sz="2100" b="1" kern="0">
              <a:latin typeface="NanumSquareOTF_ac Bold"/>
              <a:ea typeface="NanumSquareOTF_a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1691084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8B003784-DCDF-D94C-A25B-3452267B0F0E}"/>
              </a:ext>
            </a:extLst>
          </p:cNvPr>
          <p:cNvSpPr txBox="1"/>
          <p:nvPr/>
        </p:nvSpPr>
        <p:spPr>
          <a:xfrm>
            <a:off x="11791090" y="64856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/>
              <a:t>7</a:t>
            </a:r>
            <a:endParaRPr kumimoji="1" lang="ko-Kore-KR" alt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AB72148-FF96-4E03-A169-38A532013714}"/>
              </a:ext>
            </a:extLst>
          </p:cNvPr>
          <p:cNvSpPr txBox="1"/>
          <p:nvPr/>
        </p:nvSpPr>
        <p:spPr>
          <a:xfrm>
            <a:off x="355600" y="228601"/>
            <a:ext cx="1016000" cy="587867"/>
          </a:xfrm>
          <a:prstGeom prst="rect">
            <a:avLst/>
          </a:prstGeom>
          <a:noFill/>
        </p:spPr>
        <p:txBody>
          <a:bodyPr wrap="square" lIns="60960" tIns="30480" rIns="60960" bIns="30480" rtlCol="0" anchor="t"/>
          <a:lstStyle/>
          <a:p>
            <a:r>
              <a:rPr lang="en-US" altLang="ko-KR" sz="4400" b="1" kern="0">
                <a:solidFill>
                  <a:srgbClr val="000000"/>
                </a:solidFill>
                <a:latin typeface="Futura Bk BT"/>
                <a:ea typeface="맑은 고딕"/>
                <a:cs typeface="DungGeunMo" panose="020B0500000000000000" pitchFamily="34" charset="-127"/>
              </a:rPr>
              <a:t>06</a:t>
            </a:r>
            <a:endParaRPr lang="en-US" sz="4400" b="1"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DungGeunMo" panose="020B0500000000000000" pitchFamily="34" charset="-127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85612AB-C342-4096-918F-376275154BF2}"/>
              </a:ext>
            </a:extLst>
          </p:cNvPr>
          <p:cNvSpPr txBox="1"/>
          <p:nvPr/>
        </p:nvSpPr>
        <p:spPr>
          <a:xfrm>
            <a:off x="1075098" y="309927"/>
            <a:ext cx="2781592" cy="5331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2100" b="1" err="1">
                <a:latin typeface="NanumSquareOTF_ac Bold"/>
                <a:ea typeface="NanumSquareOTF_ac Bold"/>
              </a:rPr>
              <a:t>MongoDB</a:t>
            </a:r>
            <a:r>
              <a:rPr lang="ko-KR" altLang="en-US" sz="2100" b="1">
                <a:latin typeface="NanumSquareOTF_ac Bold"/>
                <a:ea typeface="NanumSquareOTF_ac Bold"/>
              </a:rPr>
              <a:t> 모델링</a:t>
            </a:r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2737DC27-874C-44A9-A807-631283435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218" y="893971"/>
            <a:ext cx="9592540" cy="594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33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91A372A-7B15-4F21-84BD-9AEDECF9DE41}"/>
              </a:ext>
            </a:extLst>
          </p:cNvPr>
          <p:cNvSpPr txBox="1"/>
          <p:nvPr/>
        </p:nvSpPr>
        <p:spPr>
          <a:xfrm>
            <a:off x="106188" y="179387"/>
            <a:ext cx="4074355" cy="523998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NanumSquareOTF_ac Bold"/>
                <a:ea typeface="NanumSquareOTF_ac Bold"/>
              </a:rPr>
              <a:t>✔️ 참고자료 - 김현수</a:t>
            </a:r>
            <a:endParaRPr lang="en-US" altLang="ko-KR" sz="1600" b="1">
              <a:latin typeface="NanumSquareOTF_ac Bold"/>
              <a:ea typeface="NanumSquareOTF_ac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CC42E-50DD-4F64-9EEE-7083CA91889C}"/>
              </a:ext>
            </a:extLst>
          </p:cNvPr>
          <p:cNvSpPr txBox="1"/>
          <p:nvPr/>
        </p:nvSpPr>
        <p:spPr>
          <a:xfrm>
            <a:off x="468223" y="1714439"/>
            <a:ext cx="10049622" cy="42473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latin typeface="나눔바른고딕"/>
                <a:ea typeface="맑은 고딕"/>
                <a:cs typeface="Calibri"/>
              </a:rPr>
              <a:t>#1 </a:t>
            </a:r>
            <a:r>
              <a:rPr lang="en-US" altLang="ko-KR" b="1" err="1">
                <a:latin typeface="나눔바른고딕"/>
                <a:ea typeface="맑은 고딕"/>
                <a:cs typeface="Calibri"/>
              </a:rPr>
              <a:t>회원가입</a:t>
            </a:r>
            <a:r>
              <a:rPr lang="en-US" altLang="ko-KR" b="1">
                <a:latin typeface="나눔바른고딕"/>
                <a:ea typeface="맑은 고딕"/>
                <a:cs typeface="Calibri"/>
              </a:rPr>
              <a:t> </a:t>
            </a:r>
            <a:r>
              <a:rPr lang="en-US" altLang="ko-KR" b="1" err="1">
                <a:latin typeface="나눔바른고딕"/>
                <a:ea typeface="맑은 고딕"/>
                <a:cs typeface="Calibri"/>
              </a:rPr>
              <a:t>개발과정</a:t>
            </a:r>
            <a:endParaRPr lang="en-US" altLang="ko-KR" b="1">
              <a:latin typeface="나눔바른고딕"/>
              <a:ea typeface="맑은 고딕" panose="020B0503020000020004" pitchFamily="34" charset="-127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https://lovecode.tistory.com/122</a:t>
            </a:r>
            <a:endParaRPr lang="en-US">
              <a:cs typeface="Calibri"/>
            </a:endParaRPr>
          </a:p>
          <a:p>
            <a:endParaRPr lang="en-US" altLang="ko-KR" b="1">
              <a:latin typeface="나눔바른고딕"/>
              <a:ea typeface="맑은 고딕"/>
              <a:cs typeface="Calibri"/>
            </a:endParaRPr>
          </a:p>
          <a:p>
            <a:r>
              <a:rPr lang="en-US" altLang="ko-KR" b="1">
                <a:latin typeface="나눔바른고딕"/>
                <a:ea typeface="맑은 고딕"/>
                <a:cs typeface="Calibri"/>
              </a:rPr>
              <a:t>#2 </a:t>
            </a:r>
            <a:r>
              <a:rPr lang="en-US" altLang="ko-KR" b="1" err="1">
                <a:latin typeface="나눔바른고딕"/>
                <a:ea typeface="맑은 고딕"/>
                <a:cs typeface="Calibri"/>
              </a:rPr>
              <a:t>인증서버</a:t>
            </a:r>
            <a:r>
              <a:rPr lang="en-US" altLang="ko-KR" b="1">
                <a:latin typeface="나눔바른고딕"/>
                <a:ea typeface="맑은 고딕"/>
                <a:cs typeface="Calibri"/>
              </a:rPr>
              <a:t> </a:t>
            </a:r>
            <a:r>
              <a:rPr lang="en-US" altLang="ko-KR" b="1" err="1">
                <a:latin typeface="나눔바른고딕"/>
                <a:ea typeface="맑은 고딕"/>
                <a:cs typeface="Calibri"/>
              </a:rPr>
              <a:t>개발과정</a:t>
            </a:r>
            <a:endParaRPr lang="en-US" altLang="ko-KR" b="1">
              <a:latin typeface="나눔바른고딕"/>
              <a:ea typeface="맑은 고딕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https://lovecode.tistory.com/124</a:t>
            </a:r>
            <a:endParaRPr lang="en-US">
              <a:cs typeface="Calibri"/>
            </a:endParaRPr>
          </a:p>
          <a:p>
            <a:endParaRPr lang="en-US" altLang="ko-KR" b="1">
              <a:latin typeface="나눔바른고딕"/>
              <a:ea typeface="맑은 고딕"/>
              <a:cs typeface="Calibri"/>
            </a:endParaRPr>
          </a:p>
          <a:p>
            <a:r>
              <a:rPr lang="en-US" altLang="ko-KR" b="1">
                <a:latin typeface="나눔바른고딕"/>
                <a:ea typeface="맑은 고딕"/>
                <a:cs typeface="Calibri"/>
              </a:rPr>
              <a:t>#3 </a:t>
            </a:r>
            <a:r>
              <a:rPr lang="en-US" altLang="ko-KR" b="1" err="1">
                <a:latin typeface="나눔바른고딕"/>
                <a:ea typeface="맑은 고딕"/>
                <a:cs typeface="Calibri"/>
              </a:rPr>
              <a:t>피드</a:t>
            </a:r>
            <a:r>
              <a:rPr lang="en-US" altLang="ko-KR" b="1">
                <a:latin typeface="나눔바른고딕"/>
                <a:ea typeface="맑은 고딕"/>
                <a:cs typeface="Calibri"/>
              </a:rPr>
              <a:t> </a:t>
            </a:r>
            <a:r>
              <a:rPr lang="en-US" altLang="ko-KR" b="1" err="1">
                <a:latin typeface="나눔바른고딕"/>
                <a:ea typeface="맑은 고딕"/>
                <a:cs typeface="Calibri"/>
              </a:rPr>
              <a:t>구현</a:t>
            </a:r>
            <a:r>
              <a:rPr lang="en-US" altLang="ko-KR" b="1">
                <a:latin typeface="나눔바른고딕"/>
                <a:ea typeface="맑은 고딕"/>
                <a:cs typeface="Calibri"/>
              </a:rPr>
              <a:t> </a:t>
            </a:r>
            <a:r>
              <a:rPr lang="en-US" altLang="ko-KR" b="1" err="1">
                <a:latin typeface="나눔바른고딕"/>
                <a:ea typeface="맑은 고딕"/>
                <a:cs typeface="Calibri"/>
              </a:rPr>
              <a:t>개발과정</a:t>
            </a:r>
            <a:r>
              <a:rPr lang="en-US" altLang="ko-KR" b="1">
                <a:latin typeface="나눔바른고딕"/>
                <a:ea typeface="맑은 고딕"/>
                <a:cs typeface="Calibri"/>
              </a:rPr>
              <a:t> #1</a:t>
            </a:r>
          </a:p>
          <a:p>
            <a:r>
              <a:rPr lang="en-US">
                <a:ea typeface="+mn-lt"/>
                <a:cs typeface="+mn-lt"/>
              </a:rPr>
              <a:t>https://lovecode.tistory.com/129</a:t>
            </a:r>
            <a:endParaRPr lang="en-US">
              <a:cs typeface="Calibri"/>
            </a:endParaRPr>
          </a:p>
          <a:p>
            <a:endParaRPr lang="en-US" altLang="ko-KR" b="1">
              <a:latin typeface="나눔바른고딕"/>
              <a:ea typeface="맑은 고딕"/>
              <a:cs typeface="Calibri"/>
            </a:endParaRPr>
          </a:p>
          <a:p>
            <a:r>
              <a:rPr lang="en-US" altLang="ko-KR" b="1">
                <a:latin typeface="나눔바른고딕"/>
                <a:ea typeface="맑은 고딕"/>
                <a:cs typeface="Calibri"/>
              </a:rPr>
              <a:t>#4 </a:t>
            </a:r>
            <a:r>
              <a:rPr lang="en-US" altLang="ko-KR" b="1" err="1">
                <a:latin typeface="나눔바른고딕"/>
                <a:ea typeface="맑은 고딕"/>
                <a:cs typeface="Calibri"/>
              </a:rPr>
              <a:t>피드</a:t>
            </a:r>
            <a:r>
              <a:rPr lang="en-US" altLang="ko-KR" b="1">
                <a:latin typeface="나눔바른고딕"/>
                <a:ea typeface="맑은 고딕"/>
                <a:cs typeface="Calibri"/>
              </a:rPr>
              <a:t> </a:t>
            </a:r>
            <a:r>
              <a:rPr lang="en-US" altLang="ko-KR" b="1" err="1">
                <a:latin typeface="나눔바른고딕"/>
                <a:ea typeface="맑은 고딕"/>
                <a:cs typeface="Calibri"/>
              </a:rPr>
              <a:t>구현</a:t>
            </a:r>
            <a:r>
              <a:rPr lang="en-US" altLang="ko-KR" b="1">
                <a:latin typeface="나눔바른고딕"/>
                <a:ea typeface="맑은 고딕"/>
                <a:cs typeface="Calibri"/>
              </a:rPr>
              <a:t> </a:t>
            </a:r>
            <a:r>
              <a:rPr lang="en-US" altLang="ko-KR" b="1" err="1">
                <a:latin typeface="나눔바른고딕"/>
                <a:ea typeface="맑은 고딕"/>
                <a:cs typeface="Calibri"/>
              </a:rPr>
              <a:t>개발과정</a:t>
            </a:r>
            <a:r>
              <a:rPr lang="en-US" altLang="ko-KR" b="1">
                <a:latin typeface="나눔바른고딕"/>
                <a:ea typeface="맑은 고딕"/>
                <a:cs typeface="Calibri"/>
              </a:rPr>
              <a:t> #2</a:t>
            </a:r>
          </a:p>
          <a:p>
            <a:r>
              <a:rPr lang="en-US">
                <a:ea typeface="+mn-lt"/>
                <a:cs typeface="+mn-lt"/>
              </a:rPr>
              <a:t>https://lovecode.tistory.com/130</a:t>
            </a:r>
          </a:p>
          <a:p>
            <a:endParaRPr lang="en-US" altLang="ko-KR" b="1">
              <a:latin typeface="나눔바른고딕"/>
              <a:ea typeface="맑은 고딕"/>
              <a:cs typeface="Calibri"/>
            </a:endParaRPr>
          </a:p>
          <a:p>
            <a:r>
              <a:rPr lang="en-US" altLang="ko-KR" b="1">
                <a:latin typeface="나눔바른고딕"/>
                <a:ea typeface="맑은 고딕"/>
                <a:cs typeface="Calibri"/>
              </a:rPr>
              <a:t>#5 성능테스트 </a:t>
            </a:r>
            <a:r>
              <a:rPr lang="en-US" altLang="ko-KR" b="1" err="1">
                <a:latin typeface="나눔바른고딕"/>
                <a:ea typeface="맑은 고딕"/>
                <a:cs typeface="Calibri"/>
              </a:rPr>
              <a:t>일지</a:t>
            </a:r>
            <a:endParaRPr lang="en-US" altLang="ko-KR" b="1">
              <a:latin typeface="나눔바른고딕"/>
              <a:ea typeface="맑은 고딕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https://lovecode.tistory.com/132</a:t>
            </a:r>
          </a:p>
          <a:p>
            <a:endParaRPr lang="en-US" altLang="ko-KR" b="1">
              <a:latin typeface="나눔바른고딕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1773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91A372A-7B15-4F21-84BD-9AEDECF9DE41}"/>
              </a:ext>
            </a:extLst>
          </p:cNvPr>
          <p:cNvSpPr txBox="1"/>
          <p:nvPr/>
        </p:nvSpPr>
        <p:spPr>
          <a:xfrm>
            <a:off x="106188" y="179387"/>
            <a:ext cx="4074355" cy="523998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NanumSquareOTF_ac Bold"/>
                <a:ea typeface="NanumSquareOTF_ac Bold"/>
              </a:rPr>
              <a:t>✔️ 참고자료 - 김인석</a:t>
            </a:r>
            <a:endParaRPr lang="en-US" altLang="ko-KR" sz="1600" b="1">
              <a:latin typeface="NanumSquareOTF_ac Bold"/>
              <a:ea typeface="NanumSquareOTF_ac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CC42E-50DD-4F64-9EEE-7083CA91889C}"/>
              </a:ext>
            </a:extLst>
          </p:cNvPr>
          <p:cNvSpPr txBox="1"/>
          <p:nvPr/>
        </p:nvSpPr>
        <p:spPr>
          <a:xfrm>
            <a:off x="468223" y="1714439"/>
            <a:ext cx="10049622" cy="286232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latin typeface="나눔바른고딕"/>
                <a:ea typeface="맑은 고딕"/>
                <a:cs typeface="Calibri"/>
              </a:rPr>
              <a:t>#1 </a:t>
            </a:r>
            <a:r>
              <a:rPr lang="ko-KR" altLang="en-US" b="1">
                <a:latin typeface="나눔바른고딕"/>
                <a:ea typeface="맑은 고딕"/>
                <a:cs typeface="Calibri"/>
              </a:rPr>
              <a:t>팔로우 추천 개발과정</a:t>
            </a:r>
            <a:endParaRPr lang="en-US" altLang="ko-KR" b="1">
              <a:latin typeface="나눔바른고딕"/>
              <a:ea typeface="맑은 고딕" panose="020B0503020000020004" pitchFamily="34" charset="-127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https://</a:t>
            </a:r>
            <a:r>
              <a:rPr lang="en-US" err="1">
                <a:ea typeface="+mn-lt"/>
                <a:cs typeface="+mn-lt"/>
              </a:rPr>
              <a:t>blog.naver.com</a:t>
            </a:r>
            <a:r>
              <a:rPr lang="en-US">
                <a:ea typeface="+mn-lt"/>
                <a:cs typeface="+mn-lt"/>
              </a:rPr>
              <a:t>/</a:t>
            </a:r>
            <a:r>
              <a:rPr lang="en-US" err="1">
                <a:ea typeface="+mn-lt"/>
                <a:cs typeface="+mn-lt"/>
              </a:rPr>
              <a:t>beat_king</a:t>
            </a:r>
            <a:r>
              <a:rPr lang="en-US">
                <a:ea typeface="+mn-lt"/>
                <a:cs typeface="+mn-lt"/>
              </a:rPr>
              <a:t>/222218583964</a:t>
            </a:r>
          </a:p>
          <a:p>
            <a:endParaRPr lang="en-US" altLang="ko-KR" b="1">
              <a:latin typeface="나눔바른고딕"/>
              <a:ea typeface="맑은 고딕"/>
              <a:cs typeface="Calibri"/>
            </a:endParaRPr>
          </a:p>
          <a:p>
            <a:r>
              <a:rPr lang="en-US" altLang="ko-KR" b="1">
                <a:latin typeface="나눔바른고딕"/>
                <a:ea typeface="맑은 고딕"/>
                <a:cs typeface="Calibri"/>
              </a:rPr>
              <a:t>#2 </a:t>
            </a:r>
            <a:r>
              <a:rPr lang="en-US" altLang="ko-KR" b="1" err="1">
                <a:latin typeface="나눔바른고딕"/>
                <a:ea typeface="맑은 고딕"/>
                <a:cs typeface="Calibri"/>
              </a:rPr>
              <a:t>인증서버</a:t>
            </a:r>
            <a:r>
              <a:rPr lang="en-US" altLang="ko-KR" b="1">
                <a:latin typeface="나눔바른고딕"/>
                <a:ea typeface="맑은 고딕"/>
                <a:cs typeface="Calibri"/>
              </a:rPr>
              <a:t> </a:t>
            </a:r>
            <a:r>
              <a:rPr lang="en-US" altLang="ko-KR" b="1" err="1">
                <a:latin typeface="나눔바른고딕"/>
                <a:ea typeface="맑은 고딕"/>
                <a:cs typeface="Calibri"/>
              </a:rPr>
              <a:t>개발과정</a:t>
            </a:r>
            <a:endParaRPr lang="en-US" altLang="ko-KR" b="1">
              <a:latin typeface="나눔바른고딕"/>
              <a:ea typeface="맑은 고딕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https://</a:t>
            </a:r>
            <a:r>
              <a:rPr lang="en-US" err="1">
                <a:ea typeface="+mn-lt"/>
                <a:cs typeface="+mn-lt"/>
              </a:rPr>
              <a:t>blog.naver.com</a:t>
            </a:r>
            <a:r>
              <a:rPr lang="en-US">
                <a:ea typeface="+mn-lt"/>
                <a:cs typeface="+mn-lt"/>
              </a:rPr>
              <a:t>/</a:t>
            </a:r>
            <a:r>
              <a:rPr lang="en-US" err="1">
                <a:ea typeface="+mn-lt"/>
                <a:cs typeface="+mn-lt"/>
              </a:rPr>
              <a:t>beat_king</a:t>
            </a:r>
            <a:r>
              <a:rPr lang="en-US">
                <a:ea typeface="+mn-lt"/>
                <a:cs typeface="+mn-lt"/>
              </a:rPr>
              <a:t>/222233665063</a:t>
            </a:r>
          </a:p>
          <a:p>
            <a:endParaRPr lang="en-US" altLang="ko-KR" b="1">
              <a:latin typeface="나눔바른고딕"/>
              <a:ea typeface="맑은 고딕"/>
              <a:cs typeface="Calibri"/>
            </a:endParaRPr>
          </a:p>
          <a:p>
            <a:r>
              <a:rPr lang="en-US" altLang="ko-KR" b="1">
                <a:latin typeface="나눔바른고딕"/>
                <a:ea typeface="맑은 고딕"/>
                <a:cs typeface="Calibri"/>
              </a:rPr>
              <a:t>#3 </a:t>
            </a:r>
            <a:r>
              <a:rPr lang="ko-KR" altLang="en-US" b="1" err="1">
                <a:latin typeface="나눔바른고딕"/>
                <a:ea typeface="맑은 고딕"/>
                <a:cs typeface="Calibri"/>
              </a:rPr>
              <a:t>검색서버</a:t>
            </a:r>
            <a:r>
              <a:rPr lang="ko-KR" altLang="en-US" b="1">
                <a:latin typeface="나눔바른고딕"/>
                <a:ea typeface="맑은 고딕"/>
                <a:cs typeface="Calibri"/>
              </a:rPr>
              <a:t> 개발관련</a:t>
            </a:r>
            <a:r>
              <a:rPr lang="en-US" altLang="ko-KR" b="1">
                <a:latin typeface="나눔바른고딕"/>
                <a:ea typeface="맑은 고딕"/>
                <a:cs typeface="Calibri"/>
              </a:rPr>
              <a:t>(</a:t>
            </a:r>
            <a:r>
              <a:rPr lang="ko-KR" altLang="en-US" b="1" err="1">
                <a:latin typeface="나눔바른고딕"/>
                <a:ea typeface="맑은 고딕"/>
                <a:cs typeface="Calibri"/>
              </a:rPr>
              <a:t>기존글</a:t>
            </a:r>
            <a:r>
              <a:rPr lang="ko-KR" altLang="en-US" b="1">
                <a:latin typeface="나눔바른고딕"/>
                <a:ea typeface="맑은 고딕"/>
                <a:cs typeface="Calibri"/>
              </a:rPr>
              <a:t> 수정</a:t>
            </a:r>
            <a:r>
              <a:rPr lang="en-US" altLang="ko-KR" b="1">
                <a:latin typeface="나눔바른고딕"/>
                <a:ea typeface="맑은 고딕"/>
                <a:cs typeface="Calibri"/>
              </a:rPr>
              <a:t>)</a:t>
            </a:r>
          </a:p>
          <a:p>
            <a:r>
              <a:rPr lang="en-US">
                <a:ea typeface="+mn-lt"/>
                <a:cs typeface="+mn-lt"/>
              </a:rPr>
              <a:t>https://</a:t>
            </a:r>
            <a:r>
              <a:rPr lang="en-US" err="1">
                <a:ea typeface="+mn-lt"/>
                <a:cs typeface="+mn-lt"/>
              </a:rPr>
              <a:t>blog.naver.com</a:t>
            </a:r>
            <a:r>
              <a:rPr lang="en-US">
                <a:ea typeface="+mn-lt"/>
                <a:cs typeface="+mn-lt"/>
              </a:rPr>
              <a:t>/</a:t>
            </a:r>
            <a:r>
              <a:rPr lang="en-US" err="1">
                <a:ea typeface="+mn-lt"/>
                <a:cs typeface="+mn-lt"/>
              </a:rPr>
              <a:t>beat_king</a:t>
            </a:r>
            <a:r>
              <a:rPr lang="en-US">
                <a:ea typeface="+mn-lt"/>
                <a:cs typeface="+mn-lt"/>
              </a:rPr>
              <a:t>/222088644580</a:t>
            </a:r>
          </a:p>
          <a:p>
            <a:endParaRPr lang="en-US" altLang="ko-KR" b="1">
              <a:latin typeface="나눔바른고딕"/>
              <a:ea typeface="맑은 고딕"/>
              <a:cs typeface="Calibri"/>
            </a:endParaRPr>
          </a:p>
          <a:p>
            <a:endParaRPr lang="en-US" altLang="ko-KR" b="1">
              <a:latin typeface="나눔바른고딕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089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D02824-F9B8-4097-BA84-ABDC7C0AE078}"/>
              </a:ext>
            </a:extLst>
          </p:cNvPr>
          <p:cNvSpPr txBox="1"/>
          <p:nvPr/>
        </p:nvSpPr>
        <p:spPr>
          <a:xfrm>
            <a:off x="867808" y="775878"/>
            <a:ext cx="10049622" cy="540147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[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피드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추천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 - </a:t>
            </a:r>
            <a:r>
              <a:rPr lang="en-US" altLang="ko-KR" sz="1500" b="1" err="1">
                <a:latin typeface="나눔바른고딕"/>
                <a:ea typeface="NanumSquareOTF_ac Bold"/>
                <a:cs typeface="Calibri"/>
              </a:rPr>
              <a:t>태완</a:t>
            </a:r>
            <a:r>
              <a:rPr lang="en-US" altLang="ko-KR" sz="1500" b="1">
                <a:latin typeface="나눔바른고딕"/>
                <a:ea typeface="NanumSquareOTF_ac Bold"/>
                <a:cs typeface="Calibri"/>
              </a:rPr>
              <a:t>] </a:t>
            </a:r>
          </a:p>
          <a:p>
            <a:r>
              <a:rPr lang="en-US" sz="1500">
                <a:ea typeface="+mn-lt"/>
                <a:cs typeface="+mn-lt"/>
              </a:rPr>
              <a:t>MATCH (u1:User{userId:43})-[:INTERESTED_IN]-&gt;(</a:t>
            </a:r>
            <a:r>
              <a:rPr lang="en-US" sz="1500" err="1">
                <a:ea typeface="+mn-lt"/>
                <a:cs typeface="+mn-lt"/>
              </a:rPr>
              <a:t>i:Interest</a:t>
            </a:r>
            <a:r>
              <a:rPr lang="en-US" sz="1500">
                <a:ea typeface="+mn-lt"/>
                <a:cs typeface="+mn-lt"/>
              </a:rPr>
              <a:t>)</a:t>
            </a:r>
            <a:endParaRPr lang="en-US"/>
          </a:p>
          <a:p>
            <a:r>
              <a:rPr lang="en-US" sz="1500">
                <a:ea typeface="+mn-lt"/>
                <a:cs typeface="+mn-lt"/>
              </a:rPr>
              <a:t>WITH u1, collect(id(</a:t>
            </a:r>
            <a:r>
              <a:rPr lang="en-US" sz="1500" err="1">
                <a:ea typeface="+mn-lt"/>
                <a:cs typeface="+mn-lt"/>
              </a:rPr>
              <a:t>i</a:t>
            </a:r>
            <a:r>
              <a:rPr lang="en-US" sz="1500">
                <a:ea typeface="+mn-lt"/>
                <a:cs typeface="+mn-lt"/>
              </a:rPr>
              <a:t>)) AS u1interest</a:t>
            </a:r>
            <a:endParaRPr lang="en-US"/>
          </a:p>
          <a:p>
            <a:r>
              <a:rPr lang="en-US" sz="1500">
                <a:ea typeface="+mn-lt"/>
                <a:cs typeface="+mn-lt"/>
              </a:rPr>
              <a:t>MATCH (u2:User)-[:INTERESTED_IN]-&gt;(</a:t>
            </a:r>
            <a:r>
              <a:rPr lang="en-US" sz="1500" err="1">
                <a:ea typeface="+mn-lt"/>
                <a:cs typeface="+mn-lt"/>
              </a:rPr>
              <a:t>i:Interest</a:t>
            </a:r>
            <a:r>
              <a:rPr lang="en-US" sz="1500">
                <a:ea typeface="+mn-lt"/>
                <a:cs typeface="+mn-lt"/>
              </a:rPr>
              <a:t>) WHERE u1 &lt;&gt; u2</a:t>
            </a:r>
            <a:endParaRPr lang="en-US"/>
          </a:p>
          <a:p>
            <a:r>
              <a:rPr lang="en-US" sz="1500">
                <a:ea typeface="+mn-lt"/>
                <a:cs typeface="+mn-lt"/>
              </a:rPr>
              <a:t>WITH u1, u1interest, u2, collect(id(</a:t>
            </a:r>
            <a:r>
              <a:rPr lang="en-US" sz="1500" err="1">
                <a:ea typeface="+mn-lt"/>
                <a:cs typeface="+mn-lt"/>
              </a:rPr>
              <a:t>i</a:t>
            </a:r>
            <a:r>
              <a:rPr lang="en-US" sz="1500">
                <a:ea typeface="+mn-lt"/>
                <a:cs typeface="+mn-lt"/>
              </a:rPr>
              <a:t>)) AS u2interest</a:t>
            </a:r>
            <a:endParaRPr lang="en-US"/>
          </a:p>
          <a:p>
            <a:r>
              <a:rPr lang="en-US" sz="1500">
                <a:ea typeface="+mn-lt"/>
                <a:cs typeface="+mn-lt"/>
              </a:rPr>
              <a:t>WHERE not (u1)-[:FOLLOW]-&gt;(u2)</a:t>
            </a:r>
            <a:endParaRPr lang="en-US"/>
          </a:p>
          <a:p>
            <a:r>
              <a:rPr lang="en-US" sz="1500">
                <a:ea typeface="+mn-lt"/>
                <a:cs typeface="+mn-lt"/>
              </a:rPr>
              <a:t>WITH u1, u1interest, u2, u2interest,gds.alpha.similarity.jaccard(u1interest, u2interest) AS similarity</a:t>
            </a:r>
            <a:endParaRPr lang="en-US"/>
          </a:p>
          <a:p>
            <a:r>
              <a:rPr lang="en-US" sz="1500">
                <a:ea typeface="+mn-lt"/>
                <a:cs typeface="+mn-lt"/>
              </a:rPr>
              <a:t>WHERE similarity&lt;&gt;0</a:t>
            </a:r>
            <a:endParaRPr lang="en-US"/>
          </a:p>
          <a:p>
            <a:r>
              <a:rPr lang="en-US" sz="1500">
                <a:ea typeface="+mn-lt"/>
                <a:cs typeface="+mn-lt"/>
              </a:rPr>
              <a:t>// u2: </a:t>
            </a:r>
            <a:r>
              <a:rPr lang="en-US" sz="1500" err="1">
                <a:ea typeface="+mn-lt"/>
                <a:cs typeface="+mn-lt"/>
              </a:rPr>
              <a:t>추천받은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사람</a:t>
            </a:r>
            <a:endParaRPr lang="en-US"/>
          </a:p>
          <a:p>
            <a:r>
              <a:rPr lang="en-US" sz="1500">
                <a:ea typeface="+mn-lt"/>
                <a:cs typeface="+mn-lt"/>
              </a:rPr>
              <a:t>MATCH(u2)-[:PREVIOUS|POSTED_LAST*]-&gt;(</a:t>
            </a:r>
            <a:r>
              <a:rPr lang="en-US" sz="1500" err="1">
                <a:ea typeface="+mn-lt"/>
                <a:cs typeface="+mn-lt"/>
              </a:rPr>
              <a:t>p:Post</a:t>
            </a:r>
            <a:r>
              <a:rPr lang="en-US" sz="1500">
                <a:ea typeface="+mn-lt"/>
                <a:cs typeface="+mn-lt"/>
              </a:rPr>
              <a:t>)</a:t>
            </a:r>
            <a:endParaRPr lang="en-US"/>
          </a:p>
          <a:p>
            <a:r>
              <a:rPr lang="en-US" sz="1500">
                <a:ea typeface="+mn-lt"/>
                <a:cs typeface="+mn-lt"/>
              </a:rPr>
              <a:t>WITH u2, p, u1</a:t>
            </a:r>
            <a:endParaRPr lang="en-US"/>
          </a:p>
          <a:p>
            <a:r>
              <a:rPr lang="en-US" sz="1500">
                <a:ea typeface="+mn-lt"/>
                <a:cs typeface="+mn-lt"/>
              </a:rPr>
              <a:t>OPTIONAL MATCH (u3:User)-[</a:t>
            </a:r>
            <a:r>
              <a:rPr lang="en-US" sz="1500" err="1">
                <a:ea typeface="+mn-lt"/>
                <a:cs typeface="+mn-lt"/>
              </a:rPr>
              <a:t>r:LIKE</a:t>
            </a:r>
            <a:r>
              <a:rPr lang="en-US" sz="1500">
                <a:ea typeface="+mn-lt"/>
                <a:cs typeface="+mn-lt"/>
              </a:rPr>
              <a:t>]-&gt;(p)</a:t>
            </a:r>
            <a:endParaRPr lang="en-US"/>
          </a:p>
          <a:p>
            <a:r>
              <a:rPr lang="en-US" sz="1500">
                <a:ea typeface="+mn-lt"/>
                <a:cs typeface="+mn-lt"/>
              </a:rPr>
              <a:t>WITH u2, p, u1, count(r) as LIKE_COUNT</a:t>
            </a:r>
            <a:endParaRPr lang="en-US"/>
          </a:p>
          <a:p>
            <a:r>
              <a:rPr lang="en-US" sz="1500">
                <a:ea typeface="+mn-lt"/>
                <a:cs typeface="+mn-lt"/>
              </a:rPr>
              <a:t>OPTIONAL MATCH (</a:t>
            </a:r>
            <a:r>
              <a:rPr lang="en-US" sz="1500" err="1">
                <a:ea typeface="+mn-lt"/>
                <a:cs typeface="+mn-lt"/>
              </a:rPr>
              <a:t>c:Comment</a:t>
            </a:r>
            <a:r>
              <a:rPr lang="en-US" sz="1500">
                <a:ea typeface="+mn-lt"/>
                <a:cs typeface="+mn-lt"/>
              </a:rPr>
              <a:t>)-[</a:t>
            </a:r>
            <a:r>
              <a:rPr lang="en-US" sz="1500" err="1">
                <a:ea typeface="+mn-lt"/>
                <a:cs typeface="+mn-lt"/>
              </a:rPr>
              <a:t>t:COMMENTED</a:t>
            </a:r>
            <a:r>
              <a:rPr lang="en-US" sz="1500">
                <a:ea typeface="+mn-lt"/>
                <a:cs typeface="+mn-lt"/>
              </a:rPr>
              <a:t>]-&gt;(p)</a:t>
            </a:r>
            <a:endParaRPr lang="en-US"/>
          </a:p>
          <a:p>
            <a:r>
              <a:rPr lang="en-US" sz="1500">
                <a:ea typeface="+mn-lt"/>
                <a:cs typeface="+mn-lt"/>
              </a:rPr>
              <a:t>WITH u2, p, u1, LIKE_COUNT, count(t) as COMMENT_COUNT</a:t>
            </a:r>
            <a:endParaRPr lang="en-US"/>
          </a:p>
          <a:p>
            <a:r>
              <a:rPr lang="en-US" sz="1500">
                <a:ea typeface="+mn-lt"/>
                <a:cs typeface="+mn-lt"/>
              </a:rPr>
              <a:t>WHERE LIKE_COUNT&lt;&gt;0 OR COMMENT_COUNT&lt;&gt;0</a:t>
            </a:r>
            <a:endParaRPr lang="en-US"/>
          </a:p>
          <a:p>
            <a:r>
              <a:rPr lang="en-US" sz="1500">
                <a:ea typeface="+mn-lt"/>
                <a:cs typeface="+mn-lt"/>
              </a:rPr>
              <a:t>WITH u2, p, u1, COMMENT_COUNT, LIKE_COUNT, LIKE_COUNT*5 + COMMENT_COUNT AS POINT, (</a:t>
            </a:r>
            <a:r>
              <a:rPr lang="en-US" sz="1500" err="1">
                <a:ea typeface="+mn-lt"/>
                <a:cs typeface="+mn-lt"/>
              </a:rPr>
              <a:t>duration.inDays</a:t>
            </a:r>
            <a:r>
              <a:rPr lang="en-US" sz="1500">
                <a:ea typeface="+mn-lt"/>
                <a:cs typeface="+mn-lt"/>
              </a:rPr>
              <a:t>(</a:t>
            </a:r>
            <a:r>
              <a:rPr lang="en-US" sz="1500" err="1">
                <a:ea typeface="+mn-lt"/>
                <a:cs typeface="+mn-lt"/>
              </a:rPr>
              <a:t>p.createDt</a:t>
            </a:r>
            <a:r>
              <a:rPr lang="en-US" sz="1500">
                <a:ea typeface="+mn-lt"/>
                <a:cs typeface="+mn-lt"/>
              </a:rPr>
              <a:t>, </a:t>
            </a:r>
            <a:r>
              <a:rPr lang="en-US" sz="1500" err="1">
                <a:ea typeface="+mn-lt"/>
                <a:cs typeface="+mn-lt"/>
              </a:rPr>
              <a:t>date.realtime</a:t>
            </a:r>
            <a:r>
              <a:rPr lang="en-US" sz="1500">
                <a:ea typeface="+mn-lt"/>
                <a:cs typeface="+mn-lt"/>
              </a:rPr>
              <a:t>()).days) / 5 AS PASSED_DAYS_POINT</a:t>
            </a:r>
            <a:endParaRPr lang="en-US"/>
          </a:p>
          <a:p>
            <a:r>
              <a:rPr lang="en-US" sz="1500">
                <a:ea typeface="+mn-lt"/>
                <a:cs typeface="+mn-lt"/>
              </a:rPr>
              <a:t>OPTIONAL MATCH (u1)-[</a:t>
            </a:r>
            <a:r>
              <a:rPr lang="en-US" sz="1500" err="1">
                <a:ea typeface="+mn-lt"/>
                <a:cs typeface="+mn-lt"/>
              </a:rPr>
              <a:t>f:LIKE</a:t>
            </a:r>
            <a:r>
              <a:rPr lang="en-US" sz="1500">
                <a:ea typeface="+mn-lt"/>
                <a:cs typeface="+mn-lt"/>
              </a:rPr>
              <a:t>]-&gt;(p)</a:t>
            </a:r>
            <a:endParaRPr lang="en-US"/>
          </a:p>
          <a:p>
            <a:r>
              <a:rPr lang="en-US" sz="1500">
                <a:ea typeface="+mn-lt"/>
                <a:cs typeface="+mn-lt"/>
              </a:rPr>
              <a:t>RETURN </a:t>
            </a:r>
            <a:r>
              <a:rPr lang="en-US" sz="1500" err="1">
                <a:ea typeface="+mn-lt"/>
                <a:cs typeface="+mn-lt"/>
              </a:rPr>
              <a:t>p.postId</a:t>
            </a:r>
            <a:r>
              <a:rPr lang="en-US" sz="1500">
                <a:ea typeface="+mn-lt"/>
                <a:cs typeface="+mn-lt"/>
              </a:rPr>
              <a:t>, </a:t>
            </a:r>
            <a:r>
              <a:rPr lang="en-US" sz="1500" err="1">
                <a:ea typeface="+mn-lt"/>
                <a:cs typeface="+mn-lt"/>
              </a:rPr>
              <a:t>p.createDt</a:t>
            </a:r>
            <a:r>
              <a:rPr lang="en-US" sz="1500">
                <a:ea typeface="+mn-lt"/>
                <a:cs typeface="+mn-lt"/>
              </a:rPr>
              <a:t>, u2.userId, CASE WHEN f IS NOT NULL THEN true ELSE false END AS </a:t>
            </a:r>
            <a:r>
              <a:rPr lang="en-US" sz="1500" err="1">
                <a:ea typeface="+mn-lt"/>
                <a:cs typeface="+mn-lt"/>
              </a:rPr>
              <a:t>isUserLiked</a:t>
            </a:r>
            <a:r>
              <a:rPr lang="en-US" sz="1500">
                <a:ea typeface="+mn-lt"/>
                <a:cs typeface="+mn-lt"/>
              </a:rPr>
              <a:t> , LIKE_COUNT, COMMENT_COUNT, PASSED_DAYS_POINT, POINT, POINT - PASSED_DAYS_POINT AS FINAL_POINT</a:t>
            </a:r>
            <a:endParaRPr lang="en-US"/>
          </a:p>
          <a:p>
            <a:r>
              <a:rPr lang="en-US" sz="1500">
                <a:ea typeface="+mn-lt"/>
                <a:cs typeface="+mn-lt"/>
              </a:rPr>
              <a:t>ORDER BY POINT - PASSED_DAYS_POINT DESC;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46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B16A4146-6884-4A23-81C8-2DBD5B4B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61" y="186926"/>
            <a:ext cx="11887199" cy="66666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1295F6-BE85-4AFA-8ECB-973AFAF8B9CA}"/>
              </a:ext>
            </a:extLst>
          </p:cNvPr>
          <p:cNvSpPr txBox="1"/>
          <p:nvPr/>
        </p:nvSpPr>
        <p:spPr>
          <a:xfrm>
            <a:off x="242868" y="186926"/>
            <a:ext cx="1919115" cy="4770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500" b="1" kern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ExtraBold"/>
              </a:rPr>
              <a:t>전체 아키텍처</a:t>
            </a:r>
            <a:endParaRPr lang="ko-KR" altLang="en-US" sz="2500" b="1" kern="0">
              <a:latin typeface="NanumSquareOTF_ac Bold" panose="020B0600000101010101" pitchFamily="34" charset="-127"/>
              <a:ea typeface="NanumSquareOTF_a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64507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8CCE62C-497E-3948-8EBE-D9B47FBE9C48}"/>
              </a:ext>
            </a:extLst>
          </p:cNvPr>
          <p:cNvSpPr/>
          <p:nvPr/>
        </p:nvSpPr>
        <p:spPr>
          <a:xfrm>
            <a:off x="4368904" y="533223"/>
            <a:ext cx="3454191" cy="587868"/>
          </a:xfrm>
          <a:prstGeom prst="roundRect">
            <a:avLst/>
          </a:prstGeom>
          <a:solidFill>
            <a:srgbClr val="E07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View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9BE00AB-06CA-5946-9E21-5FF66C0FC18D}"/>
              </a:ext>
            </a:extLst>
          </p:cNvPr>
          <p:cNvSpPr/>
          <p:nvPr/>
        </p:nvSpPr>
        <p:spPr>
          <a:xfrm>
            <a:off x="4368904" y="2087144"/>
            <a:ext cx="3466695" cy="58450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ViewModel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97E31AE5-7E0B-984B-AC1E-FCD6BD00F54D}"/>
              </a:ext>
            </a:extLst>
          </p:cNvPr>
          <p:cNvSpPr/>
          <p:nvPr/>
        </p:nvSpPr>
        <p:spPr>
          <a:xfrm>
            <a:off x="4368904" y="3868912"/>
            <a:ext cx="3466694" cy="566684"/>
          </a:xfrm>
          <a:prstGeom prst="roundRect">
            <a:avLst/>
          </a:prstGeom>
          <a:solidFill>
            <a:srgbClr val="6CD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Repository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35F63E9-53AE-554B-B515-878F70769C30}"/>
              </a:ext>
            </a:extLst>
          </p:cNvPr>
          <p:cNvSpPr/>
          <p:nvPr/>
        </p:nvSpPr>
        <p:spPr>
          <a:xfrm>
            <a:off x="1947604" y="5041940"/>
            <a:ext cx="3466694" cy="566683"/>
          </a:xfrm>
          <a:prstGeom prst="roundRect">
            <a:avLst/>
          </a:prstGeom>
          <a:solidFill>
            <a:srgbClr val="FAA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Local Data Source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7EBE781E-D2E6-354B-B40B-3EBCEE3A6E29}"/>
              </a:ext>
            </a:extLst>
          </p:cNvPr>
          <p:cNvSpPr/>
          <p:nvPr/>
        </p:nvSpPr>
        <p:spPr>
          <a:xfrm>
            <a:off x="6751549" y="5024680"/>
            <a:ext cx="3454191" cy="561600"/>
          </a:xfrm>
          <a:prstGeom prst="roundRect">
            <a:avLst/>
          </a:prstGeom>
          <a:solidFill>
            <a:srgbClr val="C78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Remote Data Source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050667-8311-0F43-8096-0C11D55869FC}"/>
              </a:ext>
            </a:extLst>
          </p:cNvPr>
          <p:cNvSpPr txBox="1"/>
          <p:nvPr/>
        </p:nvSpPr>
        <p:spPr>
          <a:xfrm>
            <a:off x="5455438" y="1184881"/>
            <a:ext cx="1281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5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Databinding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D931BD-5198-C644-AE07-A401EEB91C62}"/>
              </a:ext>
            </a:extLst>
          </p:cNvPr>
          <p:cNvSpPr txBox="1"/>
          <p:nvPr/>
        </p:nvSpPr>
        <p:spPr>
          <a:xfrm>
            <a:off x="7731227" y="5688686"/>
            <a:ext cx="18453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5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Retrofit2/OkHttp3</a:t>
            </a:r>
            <a:endParaRPr kumimoji="1" lang="ko-Kore-KR" altLang="en-US" sz="15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8E7C95-971B-3B42-8219-0DA77E7BC57A}"/>
              </a:ext>
            </a:extLst>
          </p:cNvPr>
          <p:cNvSpPr txBox="1"/>
          <p:nvPr/>
        </p:nvSpPr>
        <p:spPr>
          <a:xfrm>
            <a:off x="2528527" y="5707283"/>
            <a:ext cx="26228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5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Room</a:t>
            </a:r>
            <a:r>
              <a:rPr kumimoji="1" lang="ko-KR" altLang="en-US" sz="15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kumimoji="1" lang="en-US" altLang="ko-Kore-KR" sz="15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/</a:t>
            </a:r>
            <a:r>
              <a:rPr kumimoji="1" lang="ko-KR" altLang="en-US" sz="15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kumimoji="1" lang="en-US" altLang="ko-Kore-KR" sz="15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SharedPreferences</a:t>
            </a:r>
            <a:endParaRPr kumimoji="1" lang="ko-Kore-KR" altLang="en-US" sz="15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C369640-E091-B841-8B18-F56AC54B8348}"/>
              </a:ext>
            </a:extLst>
          </p:cNvPr>
          <p:cNvSpPr/>
          <p:nvPr/>
        </p:nvSpPr>
        <p:spPr>
          <a:xfrm>
            <a:off x="1704956" y="3726911"/>
            <a:ext cx="8759117" cy="24704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27A0F3-1E8F-FC49-87C4-68F7D586EA0E}"/>
              </a:ext>
            </a:extLst>
          </p:cNvPr>
          <p:cNvSpPr txBox="1"/>
          <p:nvPr/>
        </p:nvSpPr>
        <p:spPr>
          <a:xfrm>
            <a:off x="9537423" y="3791620"/>
            <a:ext cx="962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Model</a:t>
            </a:r>
            <a:endParaRPr kumimoji="1" lang="ko-Kore-KR" altLang="en-US" sz="20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2BAF512-F9CF-EB4D-8DE4-198FF875A4B4}"/>
              </a:ext>
            </a:extLst>
          </p:cNvPr>
          <p:cNvCxnSpPr>
            <a:cxnSpLocks/>
          </p:cNvCxnSpPr>
          <p:nvPr/>
        </p:nvCxnSpPr>
        <p:spPr>
          <a:xfrm flipH="1">
            <a:off x="4826833" y="4528952"/>
            <a:ext cx="398359" cy="44627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C430693-BA4C-EE4C-9419-8AE942DA2983}"/>
              </a:ext>
            </a:extLst>
          </p:cNvPr>
          <p:cNvCxnSpPr>
            <a:cxnSpLocks/>
          </p:cNvCxnSpPr>
          <p:nvPr/>
        </p:nvCxnSpPr>
        <p:spPr>
          <a:xfrm>
            <a:off x="6833280" y="4528952"/>
            <a:ext cx="386545" cy="44627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676D417-9732-CB4D-B2C5-14DEF2D1C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629" y="5691293"/>
            <a:ext cx="341866" cy="34186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7BE0ADF-7339-9C4B-AC9E-DED6084E0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321" y="5666235"/>
            <a:ext cx="341866" cy="34186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35BA091-5D7D-8444-9802-82A8A4BF6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44" y="2716707"/>
            <a:ext cx="388456" cy="38845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FE29133-D98B-A84A-A502-B53680282C57}"/>
              </a:ext>
            </a:extLst>
          </p:cNvPr>
          <p:cNvSpPr txBox="1"/>
          <p:nvPr/>
        </p:nvSpPr>
        <p:spPr>
          <a:xfrm>
            <a:off x="5383841" y="2759701"/>
            <a:ext cx="23104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RxJava2/LiveData</a:t>
            </a:r>
            <a:endParaRPr kumimoji="1" lang="ko-Kore-KR" altLang="en-US" sz="15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8B60A42-591F-B643-8025-D8004495EB70}"/>
              </a:ext>
            </a:extLst>
          </p:cNvPr>
          <p:cNvCxnSpPr>
            <a:cxnSpLocks/>
          </p:cNvCxnSpPr>
          <p:nvPr/>
        </p:nvCxnSpPr>
        <p:spPr>
          <a:xfrm>
            <a:off x="6084515" y="1530343"/>
            <a:ext cx="4269" cy="43199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4A7FC5A-9CEC-5A4E-ADD2-21F05FD3444A}"/>
              </a:ext>
            </a:extLst>
          </p:cNvPr>
          <p:cNvCxnSpPr>
            <a:cxnSpLocks/>
          </p:cNvCxnSpPr>
          <p:nvPr/>
        </p:nvCxnSpPr>
        <p:spPr>
          <a:xfrm>
            <a:off x="6095999" y="3141084"/>
            <a:ext cx="4269" cy="43199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3F4A2E1-74C6-F646-8C86-5493E0B84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8" y="222250"/>
            <a:ext cx="10744200" cy="6413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EE1EC3-1D06-5847-B391-A8B55CF91223}"/>
              </a:ext>
            </a:extLst>
          </p:cNvPr>
          <p:cNvSpPr txBox="1"/>
          <p:nvPr/>
        </p:nvSpPr>
        <p:spPr>
          <a:xfrm>
            <a:off x="201529" y="183615"/>
            <a:ext cx="1563248" cy="4770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500" b="1" kern="0">
                <a:latin typeface="NanumSquareOTF_ac Bold" panose="020B0600000101010101" pitchFamily="34" charset="-127"/>
                <a:ea typeface="NanumSquareOTF_ac ExtraBold"/>
              </a:rPr>
              <a:t>안드로이드</a:t>
            </a:r>
          </a:p>
        </p:txBody>
      </p:sp>
    </p:spTree>
    <p:extLst>
      <p:ext uri="{BB962C8B-B14F-4D97-AF65-F5344CB8AC3E}">
        <p14:creationId xmlns:p14="http://schemas.microsoft.com/office/powerpoint/2010/main" val="3591585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A4C9553-90AD-CB41-96C4-A603C8F7A0FF}"/>
              </a:ext>
            </a:extLst>
          </p:cNvPr>
          <p:cNvSpPr/>
          <p:nvPr/>
        </p:nvSpPr>
        <p:spPr>
          <a:xfrm>
            <a:off x="0" y="4489605"/>
            <a:ext cx="12192000" cy="2368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377D1-91F8-DA44-A2AC-C19D04BA3710}"/>
              </a:ext>
            </a:extLst>
          </p:cNvPr>
          <p:cNvSpPr txBox="1"/>
          <p:nvPr/>
        </p:nvSpPr>
        <p:spPr>
          <a:xfrm>
            <a:off x="236862" y="4868779"/>
            <a:ext cx="117182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MVVM </a:t>
            </a:r>
            <a:r>
              <a:rPr lang="ko-KR" altLang="en-US" sz="1500" kern="1000" spc="11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아키텍쳐를</a:t>
            </a:r>
            <a:r>
              <a:rPr lang="ko-KR" altLang="en-US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기반으로 프로젝트를 설계했습니다</a:t>
            </a:r>
            <a:r>
              <a:rPr lang="en-US" altLang="ko-KR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디자인 패턴을 적용해 </a:t>
            </a:r>
            <a:r>
              <a:rPr lang="en-US" altLang="ko-KR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Presentation</a:t>
            </a:r>
            <a:r>
              <a:rPr lang="ko-KR" altLang="en-US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계층과 </a:t>
            </a:r>
            <a:r>
              <a:rPr lang="en-US" altLang="ko-KR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Data </a:t>
            </a:r>
            <a:r>
              <a:rPr lang="ko-KR" altLang="en-US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계층간의 </a:t>
            </a:r>
            <a:r>
              <a:rPr lang="ko-KR" altLang="en-US" sz="1500" kern="1000" spc="11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결합도를</a:t>
            </a:r>
            <a:r>
              <a:rPr lang="ko-KR" altLang="en-US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느슨하게 하여 비지니스 </a:t>
            </a:r>
            <a:r>
              <a:rPr lang="ko-KR" altLang="en-US" sz="1500" kern="1000" spc="11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로직을</a:t>
            </a:r>
            <a:r>
              <a:rPr lang="ko-KR" altLang="en-US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분리했습니다</a:t>
            </a:r>
            <a:r>
              <a:rPr lang="en-US" altLang="ko-KR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lang="en-US" altLang="ko-KR" sz="1500" kern="1000" spc="11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List</a:t>
            </a:r>
            <a:r>
              <a:rPr lang="ko-KR" altLang="en-US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뷰에 </a:t>
            </a:r>
            <a:r>
              <a:rPr lang="en-US" altLang="ko-KR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Paging</a:t>
            </a:r>
            <a:r>
              <a:rPr lang="ko-KR" altLang="en-US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적용하여 효율적인 </a:t>
            </a:r>
            <a:r>
              <a:rPr lang="en-US" altLang="ko-KR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Infinite Scroll </a:t>
            </a:r>
            <a:r>
              <a:rPr lang="ko-KR" altLang="en-US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구현했습니다</a:t>
            </a:r>
            <a:r>
              <a:rPr lang="en-US" altLang="ko-KR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kern="1000" spc="11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RxJava</a:t>
            </a:r>
            <a:r>
              <a:rPr lang="ko-KR" altLang="en-US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 사용하여 </a:t>
            </a:r>
            <a:r>
              <a:rPr lang="en-US" altLang="ko-KR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Android thread</a:t>
            </a:r>
            <a:r>
              <a:rPr lang="ko-KR" altLang="en-US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 효율적으로 다루고</a:t>
            </a:r>
            <a:r>
              <a:rPr lang="en-US" altLang="ko-KR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lang="ko-KR" altLang="en-US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함수형 프로그래밍을 이해하고 적용할 수 있도록 노력했습니다</a:t>
            </a:r>
            <a:r>
              <a:rPr lang="en-US" altLang="ko-KR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기존의 익숙한 </a:t>
            </a:r>
            <a:r>
              <a:rPr lang="en-US" altLang="ko-KR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HTTP </a:t>
            </a:r>
            <a:r>
              <a:rPr lang="ko-KR" altLang="en-US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통신 외에도 </a:t>
            </a:r>
            <a:r>
              <a:rPr lang="en-US" altLang="ko-KR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Socket</a:t>
            </a:r>
            <a:r>
              <a:rPr lang="ko-KR" altLang="en-US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통한 클라이언트</a:t>
            </a:r>
            <a:r>
              <a:rPr lang="en-US" altLang="ko-KR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</a:t>
            </a:r>
            <a:r>
              <a:rPr lang="ko-KR" altLang="en-US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서버 통신을 경험했습니다</a:t>
            </a:r>
            <a:r>
              <a:rPr lang="en-US" altLang="ko-KR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Room</a:t>
            </a:r>
            <a:r>
              <a:rPr lang="ko-KR" altLang="en-US" sz="1500" kern="1000" spc="11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으로</a:t>
            </a:r>
            <a:r>
              <a:rPr lang="ko-KR" altLang="en-US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Local data</a:t>
            </a:r>
            <a:r>
              <a:rPr lang="ko-KR" altLang="en-US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 관리하여 불필요한 서버 통신을 줄이고</a:t>
            </a:r>
            <a:r>
              <a:rPr lang="en-US" altLang="ko-KR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lang="ko-KR" altLang="en-US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더 나은 사용자 경험을 제공하고자 고민했습니다</a:t>
            </a:r>
            <a:r>
              <a:rPr lang="en-US" altLang="ko-KR" sz="1500" kern="1000" spc="11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lang="en-US" altLang="ko-KR" sz="1500" kern="1000" spc="11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2CE697C0-85F0-634A-BAA6-459B7CF70D06}"/>
              </a:ext>
            </a:extLst>
          </p:cNvPr>
          <p:cNvSpPr txBox="1"/>
          <p:nvPr/>
        </p:nvSpPr>
        <p:spPr>
          <a:xfrm>
            <a:off x="236862" y="131145"/>
            <a:ext cx="3319669" cy="533150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25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기술 스택</a:t>
            </a:r>
            <a:endParaRPr lang="en-US" sz="2500" b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C04AF6-C95A-B545-87CC-046E74E67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398" y="131145"/>
            <a:ext cx="78232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8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37B76AE3-92FF-DA43-90C1-3CC44F50F4D5}"/>
              </a:ext>
            </a:extLst>
          </p:cNvPr>
          <p:cNvGrpSpPr>
            <a:grpSpLocks noChangeAspect="1"/>
          </p:cNvGrpSpPr>
          <p:nvPr/>
        </p:nvGrpSpPr>
        <p:grpSpPr>
          <a:xfrm>
            <a:off x="41911" y="480432"/>
            <a:ext cx="4377460" cy="5401427"/>
            <a:chOff x="-128589" y="-300038"/>
            <a:chExt cx="5699607" cy="70328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6B796D-1778-8043-AFB8-7F43E6CEC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8589" y="-300038"/>
              <a:ext cx="5699607" cy="703284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FDC0EBF-1A38-F94D-A315-0FF9822F6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7" b="6042"/>
            <a:stretch/>
          </p:blipFill>
          <p:spPr>
            <a:xfrm>
              <a:off x="1365662" y="962527"/>
              <a:ext cx="2678272" cy="4761591"/>
            </a:xfrm>
            <a:prstGeom prst="rect">
              <a:avLst/>
            </a:prstGeom>
          </p:spPr>
        </p:pic>
      </p:grpSp>
      <p:sp>
        <p:nvSpPr>
          <p:cNvPr id="6" name="Object 2">
            <a:extLst>
              <a:ext uri="{FF2B5EF4-FFF2-40B4-BE49-F238E27FC236}">
                <a16:creationId xmlns:a16="http://schemas.microsoft.com/office/drawing/2014/main" id="{9BA620DA-6DA4-5F40-876A-D45F889A7E0F}"/>
              </a:ext>
            </a:extLst>
          </p:cNvPr>
          <p:cNvSpPr txBox="1"/>
          <p:nvPr/>
        </p:nvSpPr>
        <p:spPr>
          <a:xfrm>
            <a:off x="258351" y="73659"/>
            <a:ext cx="3319669" cy="533150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en-US" sz="25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UI/UX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EAC71-4EC6-B24B-B556-4E4B98DE1F47}"/>
              </a:ext>
            </a:extLst>
          </p:cNvPr>
          <p:cNvSpPr txBox="1"/>
          <p:nvPr/>
        </p:nvSpPr>
        <p:spPr>
          <a:xfrm>
            <a:off x="1189538" y="5881859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MotionLayout</a:t>
            </a:r>
            <a:endParaRPr kumimoji="1" lang="ko-Kore-KR" alt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1A6B5-81F7-2745-918F-0C506A1E0955}"/>
              </a:ext>
            </a:extLst>
          </p:cNvPr>
          <p:cNvSpPr txBox="1"/>
          <p:nvPr/>
        </p:nvSpPr>
        <p:spPr>
          <a:xfrm>
            <a:off x="4513988" y="5871414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SwipeRefreshLayout</a:t>
            </a:r>
            <a:endParaRPr kumimoji="1" lang="ko-Kore-KR" alt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FFB7D-299D-AE4A-BC82-A7751E7C9C1C}"/>
              </a:ext>
            </a:extLst>
          </p:cNvPr>
          <p:cNvSpPr txBox="1"/>
          <p:nvPr/>
        </p:nvSpPr>
        <p:spPr>
          <a:xfrm>
            <a:off x="8420012" y="6220779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FlexBoxLayout</a:t>
            </a:r>
            <a:endParaRPr kumimoji="1" lang="ko-Kore-KR" alt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62424-8157-B04C-A016-F40F084834A0}"/>
              </a:ext>
            </a:extLst>
          </p:cNvPr>
          <p:cNvSpPr txBox="1"/>
          <p:nvPr/>
        </p:nvSpPr>
        <p:spPr>
          <a:xfrm>
            <a:off x="8420012" y="5881859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RecyclerView</a:t>
            </a:r>
            <a:endParaRPr kumimoji="1" lang="ko-Kore-KR" alt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52018-3DBB-8844-AD84-57AEF38CED1A}"/>
              </a:ext>
            </a:extLst>
          </p:cNvPr>
          <p:cNvSpPr txBox="1"/>
          <p:nvPr/>
        </p:nvSpPr>
        <p:spPr>
          <a:xfrm>
            <a:off x="1189538" y="622077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ViewPager</a:t>
            </a:r>
            <a:endParaRPr kumimoji="1" lang="ko-Kore-KR" alt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1DB4AA2-A34C-114F-AFC2-EED535B00692}"/>
              </a:ext>
            </a:extLst>
          </p:cNvPr>
          <p:cNvGrpSpPr/>
          <p:nvPr/>
        </p:nvGrpSpPr>
        <p:grpSpPr>
          <a:xfrm>
            <a:off x="7158509" y="480432"/>
            <a:ext cx="4377460" cy="5401427"/>
            <a:chOff x="7057529" y="470080"/>
            <a:chExt cx="4377460" cy="540142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948E8A5-039F-C94D-A240-1298686BB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7529" y="470080"/>
              <a:ext cx="4377460" cy="5401427"/>
            </a:xfrm>
            <a:prstGeom prst="rect">
              <a:avLst/>
            </a:prstGeom>
          </p:spPr>
        </p:pic>
        <p:pic>
          <p:nvPicPr>
            <p:cNvPr id="14" name="그림 13" descr="텍스트, 전자기기이(가) 표시된 사진&#10;&#10;자동 생성된 설명">
              <a:extLst>
                <a:ext uri="{FF2B5EF4-FFF2-40B4-BE49-F238E27FC236}">
                  <a16:creationId xmlns:a16="http://schemas.microsoft.com/office/drawing/2014/main" id="{72AE613F-0392-A94B-9996-9E7E730E7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12" t="4839" r="412" b="5699"/>
            <a:stretch/>
          </p:blipFill>
          <p:spPr>
            <a:xfrm>
              <a:off x="8196850" y="1449487"/>
              <a:ext cx="2042024" cy="3657667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B1DB293-F3B8-5D4E-A816-C9182E120228}"/>
              </a:ext>
            </a:extLst>
          </p:cNvPr>
          <p:cNvGrpSpPr/>
          <p:nvPr/>
        </p:nvGrpSpPr>
        <p:grpSpPr>
          <a:xfrm>
            <a:off x="3643888" y="461455"/>
            <a:ext cx="4377460" cy="5401427"/>
            <a:chOff x="3643888" y="461455"/>
            <a:chExt cx="4377460" cy="540142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16DCA94-4CAE-BD41-837F-2D9FE91F5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3888" y="461455"/>
              <a:ext cx="4377460" cy="5401427"/>
            </a:xfrm>
            <a:prstGeom prst="rect">
              <a:avLst/>
            </a:prstGeom>
          </p:spPr>
        </p:pic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BFECC30B-44A1-7442-93BA-28DD7E2D9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7" b="5699"/>
            <a:stretch/>
          </p:blipFill>
          <p:spPr>
            <a:xfrm>
              <a:off x="4788098" y="1449487"/>
              <a:ext cx="2045892" cy="365766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4BA1E83-1C9C-A648-B1FF-1F2D45585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00" y="197894"/>
            <a:ext cx="6870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35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2B8825AC37ABF4F8B4561B995ECADAF" ma:contentTypeVersion="8" ma:contentTypeDescription="새 문서를 만듭니다." ma:contentTypeScope="" ma:versionID="2c6b2128991c46869739e4e27a761e9e">
  <xsd:schema xmlns:xsd="http://www.w3.org/2001/XMLSchema" xmlns:xs="http://www.w3.org/2001/XMLSchema" xmlns:p="http://schemas.microsoft.com/office/2006/metadata/properties" xmlns:ns2="acb785c0-3d55-49e3-9dd7-25c8b2fb4705" targetNamespace="http://schemas.microsoft.com/office/2006/metadata/properties" ma:root="true" ma:fieldsID="b0d39f52cc041338c6575bf58cbb730a" ns2:_="">
    <xsd:import namespace="acb785c0-3d55-49e3-9dd7-25c8b2fb47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b785c0-3d55-49e3-9dd7-25c8b2fb4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D67646-DC56-433D-B1B4-9F1D54889BCE}">
  <ds:schemaRefs>
    <ds:schemaRef ds:uri="acb785c0-3d55-49e3-9dd7-25c8b2fb470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C98305F-3664-48EC-B548-706B2510245B}">
  <ds:schemaRefs>
    <ds:schemaRef ds:uri="acb785c0-3d55-49e3-9dd7-25c8b2fb470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E4C2D97-4437-4DA9-BB14-7EC0722A9D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3755</Words>
  <Application>Microsoft Office PowerPoint</Application>
  <PresentationFormat>와이드스크린</PresentationFormat>
  <Paragraphs>776</Paragraphs>
  <Slides>59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72" baseType="lpstr">
      <vt:lpstr>Futura Bk BT</vt:lpstr>
      <vt:lpstr>NanumSquareOTF_ac</vt:lpstr>
      <vt:lpstr>NanumSquareOTF_ac Bold</vt:lpstr>
      <vt:lpstr>NanumSquareOTF_ac ExtraBold</vt:lpstr>
      <vt:lpstr>나눔바른고딕</vt:lpstr>
      <vt:lpstr>나눔스퀘어 Bold</vt:lpstr>
      <vt:lpstr>나눔스퀘어 ExtraBold</vt:lpstr>
      <vt:lpstr>맑은 고딕</vt:lpstr>
      <vt:lpstr>Arial</vt:lpstr>
      <vt:lpstr>Calibri</vt:lpstr>
      <vt:lpstr>Calibri Light</vt:lpstr>
      <vt:lpstr>Helvetica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김현수E/SGS DevCamp</cp:lastModifiedBy>
  <cp:revision>9</cp:revision>
  <dcterms:created xsi:type="dcterms:W3CDTF">2021-02-04T12:48:07Z</dcterms:created>
  <dcterms:modified xsi:type="dcterms:W3CDTF">2021-02-06T17:25:12Z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0x01010092B8825AC37ABF4F8B4561B995ECADAF</vt:lpwstr>
  </property>
</Properties>
</file>